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7" r:id="rId4"/>
    <p:sldId id="265" r:id="rId5"/>
    <p:sldId id="267" r:id="rId6"/>
    <p:sldId id="271" r:id="rId7"/>
    <p:sldId id="289" r:id="rId8"/>
    <p:sldId id="262" r:id="rId9"/>
    <p:sldId id="263" r:id="rId10"/>
    <p:sldId id="264" r:id="rId11"/>
    <p:sldId id="290" r:id="rId12"/>
    <p:sldId id="281" r:id="rId13"/>
    <p:sldId id="291" r:id="rId14"/>
    <p:sldId id="277" r:id="rId15"/>
    <p:sldId id="279" r:id="rId16"/>
    <p:sldId id="294" r:id="rId17"/>
    <p:sldId id="296" r:id="rId1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8927-78B1-4ED5-95C6-C0B76F0F766C}" type="datetimeFigureOut">
              <a:rPr lang="en-US" smtClean="0"/>
              <a:pPr/>
              <a:t>17/04/2015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010A4-4278-43AC-B8E2-29BDA4876E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88927-78B1-4ED5-95C6-C0B76F0F766C}" type="datetimeFigureOut">
              <a:rPr lang="en-US" smtClean="0"/>
              <a:pPr/>
              <a:t>17/04/2015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010A4-4278-43AC-B8E2-29BDA4876E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ssom-flower-hoa-van-cong-sat-dep-2.pn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Rectangle 2"/>
          <p:cNvSpPr/>
          <p:nvPr/>
        </p:nvSpPr>
        <p:spPr>
          <a:xfrm>
            <a:off x="1600200" y="1371600"/>
            <a:ext cx="5840830" cy="1754326"/>
          </a:xfrm>
          <a:prstGeom prst="rect">
            <a:avLst/>
          </a:prstGeom>
          <a:noFill/>
        </p:spPr>
        <p:txBody>
          <a:bodyPr wrap="none" lIns="91440" tIns="45720" rIns="91440" bIns="45720">
            <a:spAutoFit/>
          </a:bodyPr>
          <a:lstStyle/>
          <a:p>
            <a:pPr algn="ct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Làm</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quen</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chữ</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cái</a:t>
            </a:r>
            <a:endPar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 Q</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533400" y="2967335"/>
            <a:ext cx="8077201" cy="1569660"/>
          </a:xfrm>
          <a:prstGeom prst="rect">
            <a:avLst/>
          </a:prstGeom>
          <a:noFill/>
        </p:spPr>
        <p:txBody>
          <a:bodyPr wrap="square" lIns="91440" tIns="45720" rIns="91440" bIns="45720">
            <a:spAutoFit/>
          </a:bodyPr>
          <a:lstStyle/>
          <a:p>
            <a:pPr algn="ct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GV: </a:t>
            </a:r>
            <a:r>
              <a:rPr lang="en-US" sz="48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Lê</a:t>
            </a: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8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Thị</a:t>
            </a: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8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Trúc</a:t>
            </a: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8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Linh</a:t>
            </a:r>
            <a:endPar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Lớp</a:t>
            </a:r>
            <a:r>
              <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 </a:t>
            </a:r>
            <a:r>
              <a:rPr lang="en-US" sz="4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Lá</a:t>
            </a:r>
            <a:r>
              <a:rPr 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1</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3).jpg"/>
          <p:cNvPicPr>
            <a:picLocks noGrp="1" noChangeAspect="1"/>
          </p:cNvPicPr>
          <p:nvPr isPhoto="1"/>
        </p:nvPicPr>
        <p:blipFill>
          <a:blip r:embed="rId2">
            <a:lum/>
          </a:blip>
          <a:stretch>
            <a:fillRect/>
          </a:stretch>
        </p:blipFill>
        <p:spPr>
          <a:xfrm>
            <a:off x="0" y="4763"/>
            <a:ext cx="9144000" cy="6848475"/>
          </a:xfrm>
          <a:prstGeom prst="rect">
            <a:avLst/>
          </a:prstGeom>
          <a:noFill/>
          <a:ln>
            <a:noFill/>
          </a:ln>
        </p:spPr>
      </p:pic>
      <p:sp>
        <p:nvSpPr>
          <p:cNvPr id="4" name="Text Box 12"/>
          <p:cNvSpPr txBox="1">
            <a:spLocks noChangeArrowheads="1"/>
          </p:cNvSpPr>
          <p:nvPr/>
        </p:nvSpPr>
        <p:spPr bwMode="auto">
          <a:xfrm>
            <a:off x="3505200" y="669925"/>
            <a:ext cx="4267200" cy="4664075"/>
          </a:xfrm>
          <a:prstGeom prst="rect">
            <a:avLst/>
          </a:prstGeom>
          <a:noFill/>
          <a:ln w="9525">
            <a:noFill/>
            <a:miter lim="800000"/>
            <a:headEnd/>
            <a:tailEnd/>
          </a:ln>
          <a:effectLst/>
        </p:spPr>
        <p:txBody>
          <a:bodyPr>
            <a:spAutoFit/>
          </a:bodyPr>
          <a:lstStyle/>
          <a:p>
            <a:r>
              <a:rPr lang="en-US" sz="30000" b="1" dirty="0">
                <a:solidFill>
                  <a:srgbClr val="FF0066"/>
                </a:solidFill>
                <a:latin typeface=".VnAvant" pitchFamily="34" charset="0"/>
              </a:rPr>
              <a:t>q</a:t>
            </a:r>
          </a:p>
        </p:txBody>
      </p:sp>
      <p:sp>
        <p:nvSpPr>
          <p:cNvPr id="5" name="Text Box 13"/>
          <p:cNvSpPr txBox="1">
            <a:spLocks noChangeArrowheads="1"/>
          </p:cNvSpPr>
          <p:nvPr/>
        </p:nvSpPr>
        <p:spPr bwMode="auto">
          <a:xfrm>
            <a:off x="0" y="0"/>
            <a:ext cx="3676006" cy="5478423"/>
          </a:xfrm>
          <a:prstGeom prst="rect">
            <a:avLst/>
          </a:prstGeom>
          <a:noFill/>
          <a:ln w="9525">
            <a:noFill/>
            <a:miter lim="800000"/>
            <a:headEnd/>
            <a:tailEnd/>
          </a:ln>
          <a:effectLst/>
        </p:spPr>
        <p:txBody>
          <a:bodyPr wrap="none">
            <a:spAutoFit/>
          </a:bodyPr>
          <a:lstStyle/>
          <a:p>
            <a:r>
              <a:rPr lang="en-US" sz="35000" b="1" dirty="0" smtClean="0">
                <a:solidFill>
                  <a:srgbClr val="990099"/>
                </a:solidFill>
                <a:latin typeface=".VnAvantH" pitchFamily="34" charset="0"/>
              </a:rPr>
              <a:t>Q</a:t>
            </a:r>
            <a:endParaRPr lang="en-US" sz="35000" b="1" dirty="0">
              <a:solidFill>
                <a:srgbClr val="990099"/>
              </a:solidFill>
              <a:latin typeface=".VnAvantH" pitchFamily="34" charset="0"/>
            </a:endParaRPr>
          </a:p>
        </p:txBody>
      </p:sp>
      <p:pic>
        <p:nvPicPr>
          <p:cNvPr id="1026" name="Picture 2" descr="C:\Users\giauvo\Documents\hình nền ppt\chuq.jpg"/>
          <p:cNvPicPr>
            <a:picLocks noChangeAspect="1" noChangeArrowheads="1"/>
          </p:cNvPicPr>
          <p:nvPr/>
        </p:nvPicPr>
        <p:blipFill>
          <a:blip r:embed="rId3"/>
          <a:srcRect/>
          <a:stretch>
            <a:fillRect/>
          </a:stretch>
        </p:blipFill>
        <p:spPr bwMode="auto">
          <a:xfrm>
            <a:off x="6096000" y="1371600"/>
            <a:ext cx="35052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amond(in)">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82000" cy="5509200"/>
          </a:xfrm>
          <a:prstGeom prst="rect">
            <a:avLst/>
          </a:prstGeom>
        </p:spPr>
        <p:txBody>
          <a:bodyPr wrap="square">
            <a:spAutoFit/>
          </a:bodyPr>
          <a:lstStyle/>
          <a:p>
            <a:r>
              <a:rPr lang="en-US" sz="4000" dirty="0" smtClean="0">
                <a:latin typeface="Times New Roman" pitchFamily="18" charset="0"/>
                <a:cs typeface="Times New Roman" pitchFamily="18" charset="0"/>
              </a:rPr>
              <a:t>* </a:t>
            </a:r>
            <a:r>
              <a:rPr lang="en-US" sz="4000" b="1" i="1" dirty="0" smtClean="0">
                <a:latin typeface="Times New Roman" pitchFamily="18" charset="0"/>
                <a:cs typeface="Times New Roman" pitchFamily="18" charset="0"/>
              </a:rPr>
              <a:t>So </a:t>
            </a:r>
            <a:r>
              <a:rPr lang="en-US" sz="4000" b="1" i="1" dirty="0" err="1" smtClean="0">
                <a:latin typeface="Times New Roman" pitchFamily="18" charset="0"/>
                <a:cs typeface="Times New Roman" pitchFamily="18" charset="0"/>
              </a:rPr>
              <a:t>sánh</a:t>
            </a:r>
            <a:r>
              <a:rPr lang="en-US" sz="4000" dirty="0" smtClean="0">
                <a:latin typeface="Times New Roman" pitchFamily="18" charset="0"/>
                <a:cs typeface="Times New Roman" pitchFamily="18" charset="0"/>
              </a:rPr>
              <a:t> </a:t>
            </a: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Giống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1 </a:t>
            </a:r>
            <a:r>
              <a:rPr lang="en-US" sz="4000" dirty="0" err="1" smtClean="0">
                <a:latin typeface="Times New Roman" pitchFamily="18" charset="0"/>
                <a:cs typeface="Times New Roman" pitchFamily="18" charset="0"/>
              </a:rPr>
              <a:t>nét</a:t>
            </a:r>
            <a:r>
              <a:rPr lang="en-US" sz="4000" dirty="0" smtClean="0">
                <a:latin typeface="Times New Roman" pitchFamily="18" charset="0"/>
                <a:cs typeface="Times New Roman" pitchFamily="18" charset="0"/>
              </a:rPr>
              <a:t> cong </a:t>
            </a:r>
            <a:r>
              <a:rPr lang="en-US" sz="4000" dirty="0" err="1" smtClean="0">
                <a:latin typeface="Times New Roman" pitchFamily="18" charset="0"/>
                <a:cs typeface="Times New Roman" pitchFamily="18" charset="0"/>
              </a:rPr>
              <a:t>tròn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nét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sổ</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thẳng</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nhau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Chữ</a:t>
            </a:r>
            <a:r>
              <a:rPr lang="en-US" sz="4000" dirty="0" smtClean="0">
                <a:latin typeface="Times New Roman" pitchFamily="18" charset="0"/>
                <a:cs typeface="Times New Roman" pitchFamily="18" charset="0"/>
              </a:rPr>
              <a:t> </a:t>
            </a:r>
            <a:r>
              <a:rPr lang="fr-FR" sz="4000" dirty="0" smtClean="0">
                <a:latin typeface="Times New Roman" pitchFamily="18" charset="0"/>
                <a:cs typeface="Times New Roman" pitchFamily="18" charset="0"/>
              </a:rPr>
              <a:t>p có một nét sổ thẳng bên trái một nét cong tròn bên </a:t>
            </a:r>
            <a:r>
              <a:rPr lang="fr-FR" sz="4000" dirty="0" smtClean="0"/>
              <a:t>phải còn </a:t>
            </a:r>
            <a:r>
              <a:rPr lang="fr-FR" sz="4000" dirty="0" smtClean="0">
                <a:latin typeface="Times New Roman" pitchFamily="18" charset="0"/>
                <a:cs typeface="Times New Roman" pitchFamily="18" charset="0"/>
              </a:rPr>
              <a:t>chữ q có một nét cong tròn bên trái, và một nét sổ thẳng bên phải.</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Trẻ</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âm</a:t>
            </a:r>
            <a:r>
              <a:rPr lang="en-US" sz="4000" dirty="0" smtClean="0">
                <a:latin typeface="Times New Roman" pitchFamily="18" charset="0"/>
                <a:cs typeface="Times New Roman" pitchFamily="18" charset="0"/>
              </a:rPr>
              <a:t> p, q . </a:t>
            </a:r>
            <a:r>
              <a:rPr lang="en-US" sz="4000" dirty="0" err="1" smtClean="0">
                <a:latin typeface="Times New Roman" pitchFamily="18" charset="0"/>
                <a:cs typeface="Times New Roman" pitchFamily="18" charset="0"/>
              </a:rPr>
              <a:t>Cô</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sửa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trẻ</a:t>
            </a:r>
            <a:r>
              <a:rPr lang="en-US" sz="4000" dirty="0" smtClean="0"/>
              <a:t>. </a:t>
            </a:r>
          </a:p>
          <a:p>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iauvo\Documents\hình nền ppt\user716607_pic712591_127012274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6"/>
          <p:cNvSpPr/>
          <p:nvPr/>
        </p:nvSpPr>
        <p:spPr>
          <a:xfrm>
            <a:off x="2209800" y="228600"/>
            <a:ext cx="35814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nAvant" pitchFamily="34" charset="0"/>
              </a:rPr>
              <a:t>So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nAvant" pitchFamily="34" charset="0"/>
              </a:rPr>
              <a:t>s</a:t>
            </a: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nAvant" pitchFamily="34" charset="0"/>
              </a:rPr>
              <a:t>¸nh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nAvant" pitchFamily="34" charset="0"/>
            </a:endParaRPr>
          </a:p>
        </p:txBody>
      </p:sp>
      <p:pic>
        <p:nvPicPr>
          <p:cNvPr id="9" name="Picture 6"/>
          <p:cNvPicPr>
            <a:picLocks noChangeAspect="1" noChangeArrowheads="1"/>
          </p:cNvPicPr>
          <p:nvPr/>
        </p:nvPicPr>
        <p:blipFill>
          <a:blip r:embed="rId3"/>
          <a:srcRect/>
          <a:stretch>
            <a:fillRect/>
          </a:stretch>
        </p:blipFill>
        <p:spPr bwMode="auto">
          <a:xfrm>
            <a:off x="838200" y="1524000"/>
            <a:ext cx="3352800" cy="4841327"/>
          </a:xfrm>
          <a:prstGeom prst="rect">
            <a:avLst/>
          </a:prstGeom>
          <a:noFill/>
          <a:ln w="9525">
            <a:noFill/>
            <a:miter lim="800000"/>
            <a:headEnd/>
            <a:tailEnd/>
          </a:ln>
          <a:effectLst/>
        </p:spPr>
      </p:pic>
      <p:pic>
        <p:nvPicPr>
          <p:cNvPr id="10" name="Picture 7"/>
          <p:cNvPicPr>
            <a:picLocks noChangeAspect="1" noChangeArrowheads="1"/>
          </p:cNvPicPr>
          <p:nvPr/>
        </p:nvPicPr>
        <p:blipFill>
          <a:blip r:embed="rId4"/>
          <a:srcRect/>
          <a:stretch>
            <a:fillRect/>
          </a:stretch>
        </p:blipFill>
        <p:spPr bwMode="auto">
          <a:xfrm>
            <a:off x="1143000" y="2057400"/>
            <a:ext cx="696311" cy="3810000"/>
          </a:xfrm>
          <a:prstGeom prst="rect">
            <a:avLst/>
          </a:prstGeom>
          <a:noFill/>
          <a:ln w="9525">
            <a:noFill/>
            <a:miter lim="800000"/>
            <a:headEnd/>
            <a:tailEnd/>
          </a:ln>
          <a:effectLst/>
        </p:spPr>
      </p:pic>
      <p:pic>
        <p:nvPicPr>
          <p:cNvPr id="11" name="Picture 5" descr="net chu a 1"/>
          <p:cNvPicPr>
            <a:picLocks noChangeAspect="1" noChangeArrowheads="1"/>
          </p:cNvPicPr>
          <p:nvPr/>
        </p:nvPicPr>
        <p:blipFill>
          <a:blip r:embed="rId5"/>
          <a:srcRect/>
          <a:stretch>
            <a:fillRect/>
          </a:stretch>
        </p:blipFill>
        <p:spPr bwMode="auto">
          <a:xfrm>
            <a:off x="1676400" y="1828800"/>
            <a:ext cx="2373630" cy="3200400"/>
          </a:xfrm>
          <a:prstGeom prst="rect">
            <a:avLst/>
          </a:prstGeom>
          <a:noFill/>
        </p:spPr>
      </p:pic>
      <p:pic>
        <p:nvPicPr>
          <p:cNvPr id="12" name="Picture 2"/>
          <p:cNvPicPr>
            <a:picLocks noChangeAspect="1" noChangeArrowheads="1"/>
          </p:cNvPicPr>
          <p:nvPr/>
        </p:nvPicPr>
        <p:blipFill>
          <a:blip r:embed="rId6"/>
          <a:srcRect/>
          <a:stretch>
            <a:fillRect/>
          </a:stretch>
        </p:blipFill>
        <p:spPr bwMode="auto">
          <a:xfrm>
            <a:off x="4114800" y="1101166"/>
            <a:ext cx="3352800" cy="4979008"/>
          </a:xfrm>
          <a:prstGeom prst="rect">
            <a:avLst/>
          </a:prstGeom>
          <a:noFill/>
          <a:ln w="9525">
            <a:noFill/>
            <a:miter lim="800000"/>
            <a:headEnd/>
            <a:tailEnd/>
          </a:ln>
          <a:effectLst/>
        </p:spPr>
      </p:pic>
      <p:pic>
        <p:nvPicPr>
          <p:cNvPr id="13" name="Picture 5" descr="NET 11"/>
          <p:cNvPicPr>
            <a:picLocks noChangeAspect="1" noChangeArrowheads="1"/>
          </p:cNvPicPr>
          <p:nvPr/>
        </p:nvPicPr>
        <p:blipFill>
          <a:blip r:embed="rId7"/>
          <a:srcRect/>
          <a:stretch>
            <a:fillRect/>
          </a:stretch>
        </p:blipFill>
        <p:spPr bwMode="auto">
          <a:xfrm>
            <a:off x="4267200" y="1769368"/>
            <a:ext cx="2209800" cy="3031232"/>
          </a:xfrm>
          <a:prstGeom prst="rect">
            <a:avLst/>
          </a:prstGeom>
          <a:noFill/>
          <a:ln w="9525">
            <a:noFill/>
            <a:miter lim="800000"/>
            <a:headEnd/>
            <a:tailEnd/>
          </a:ln>
        </p:spPr>
      </p:pic>
      <p:pic>
        <p:nvPicPr>
          <p:cNvPr id="14" name="Picture 7" descr="NET 5"/>
          <p:cNvPicPr>
            <a:picLocks noChangeAspect="1" noChangeArrowheads="1"/>
          </p:cNvPicPr>
          <p:nvPr/>
        </p:nvPicPr>
        <p:blipFill>
          <a:blip r:embed="rId8"/>
          <a:srcRect/>
          <a:stretch>
            <a:fillRect/>
          </a:stretch>
        </p:blipFill>
        <p:spPr bwMode="auto">
          <a:xfrm rot="5400000">
            <a:off x="4670284" y="3559315"/>
            <a:ext cx="4223029" cy="762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iterate type="lt">
                                    <p:tmPct val="0"/>
                                  </p:iterate>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4)">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iauvo\Documents\hình nền ppt\images (4).jpg"/>
          <p:cNvPicPr>
            <a:picLocks noChangeAspect="1" noChangeArrowheads="1"/>
          </p:cNvPicPr>
          <p:nvPr/>
        </p:nvPicPr>
        <p:blipFill>
          <a:blip r:embed="rId2"/>
          <a:srcRect/>
          <a:stretch>
            <a:fillRect/>
          </a:stretch>
        </p:blipFill>
        <p:spPr bwMode="auto">
          <a:xfrm>
            <a:off x="-228600" y="0"/>
            <a:ext cx="9155784" cy="6858000"/>
          </a:xfrm>
          <a:prstGeom prst="rect">
            <a:avLst/>
          </a:prstGeom>
          <a:noFill/>
        </p:spPr>
      </p:pic>
      <p:sp>
        <p:nvSpPr>
          <p:cNvPr id="3" name="Rectangle 2"/>
          <p:cNvSpPr/>
          <p:nvPr/>
        </p:nvSpPr>
        <p:spPr>
          <a:xfrm>
            <a:off x="533400" y="2209800"/>
            <a:ext cx="8130954"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Trò</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Ghép</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chữ</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Cho</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trẻ</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tìm</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ghép</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nét</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chữ</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vừa</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học</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auvo\Documents\hình nền ppt\user716607_pic712591_1270122745.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grpSp>
        <p:nvGrpSpPr>
          <p:cNvPr id="14" name="Group 13"/>
          <p:cNvGrpSpPr/>
          <p:nvPr/>
        </p:nvGrpSpPr>
        <p:grpSpPr>
          <a:xfrm>
            <a:off x="0" y="990600"/>
            <a:ext cx="9144000" cy="5867401"/>
            <a:chOff x="0" y="990600"/>
            <a:chExt cx="9144000" cy="5867401"/>
          </a:xfrm>
        </p:grpSpPr>
        <p:cxnSp>
          <p:nvCxnSpPr>
            <p:cNvPr id="4" name="Straight Connector 3"/>
            <p:cNvCxnSpPr/>
            <p:nvPr/>
          </p:nvCxnSpPr>
          <p:spPr>
            <a:xfrm rot="5400000">
              <a:off x="647699" y="3924300"/>
              <a:ext cx="5791200" cy="7620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990600"/>
              <a:ext cx="9144000" cy="762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600200" y="0"/>
            <a:ext cx="60320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BÉ HÃY GHÉP CHỮ 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5" descr="net chu a 1"/>
          <p:cNvPicPr>
            <a:picLocks noChangeAspect="1" noChangeArrowheads="1"/>
          </p:cNvPicPr>
          <p:nvPr/>
        </p:nvPicPr>
        <p:blipFill>
          <a:blip r:embed="rId5"/>
          <a:srcRect/>
          <a:stretch>
            <a:fillRect/>
          </a:stretch>
        </p:blipFill>
        <p:spPr bwMode="auto">
          <a:xfrm>
            <a:off x="0" y="2895600"/>
            <a:ext cx="1554163" cy="2095500"/>
          </a:xfrm>
          <a:prstGeom prst="rect">
            <a:avLst/>
          </a:prstGeom>
          <a:noFill/>
          <a:ln>
            <a:solidFill>
              <a:srgbClr val="0070C0"/>
            </a:solidFill>
          </a:ln>
        </p:spPr>
      </p:pic>
      <p:pic>
        <p:nvPicPr>
          <p:cNvPr id="9" name="Picture 8"/>
          <p:cNvPicPr>
            <a:picLocks noChangeAspect="1" noChangeArrowheads="1"/>
          </p:cNvPicPr>
          <p:nvPr/>
        </p:nvPicPr>
        <p:blipFill>
          <a:blip r:embed="rId6"/>
          <a:srcRect/>
          <a:stretch>
            <a:fillRect/>
          </a:stretch>
        </p:blipFill>
        <p:spPr bwMode="auto">
          <a:xfrm>
            <a:off x="2209800" y="2362200"/>
            <a:ext cx="457200" cy="3200400"/>
          </a:xfrm>
          <a:prstGeom prst="rect">
            <a:avLst/>
          </a:prstGeom>
          <a:noFill/>
        </p:spPr>
      </p:pic>
      <p:pic>
        <p:nvPicPr>
          <p:cNvPr id="10" name="Picture 9"/>
          <p:cNvPicPr>
            <a:picLocks noChangeAspect="1" noChangeArrowheads="1"/>
          </p:cNvPicPr>
          <p:nvPr/>
        </p:nvPicPr>
        <p:blipFill>
          <a:blip r:embed="rId6"/>
          <a:srcRect/>
          <a:stretch>
            <a:fillRect/>
          </a:stretch>
        </p:blipFill>
        <p:spPr bwMode="auto">
          <a:xfrm rot="5400000">
            <a:off x="1219200" y="4800600"/>
            <a:ext cx="228600" cy="1600200"/>
          </a:xfrm>
          <a:prstGeom prst="rect">
            <a:avLst/>
          </a:prstGeom>
          <a:noFill/>
        </p:spPr>
      </p:pic>
      <p:pic>
        <p:nvPicPr>
          <p:cNvPr id="11" name="Picture 6"/>
          <p:cNvPicPr>
            <a:picLocks noChangeAspect="1" noChangeArrowheads="1"/>
          </p:cNvPicPr>
          <p:nvPr/>
        </p:nvPicPr>
        <p:blipFill>
          <a:blip r:embed="rId7"/>
          <a:srcRect/>
          <a:stretch>
            <a:fillRect/>
          </a:stretch>
        </p:blipFill>
        <p:spPr bwMode="auto">
          <a:xfrm>
            <a:off x="685800" y="1143000"/>
            <a:ext cx="1039537" cy="1738313"/>
          </a:xfrm>
          <a:prstGeom prst="rect">
            <a:avLst/>
          </a:prstGeom>
          <a:noFill/>
        </p:spPr>
      </p:pic>
      <p:sp>
        <p:nvSpPr>
          <p:cNvPr id="12" name="Oval 4">
            <a:hlinkClick r:id="" action="ppaction://noaction" highlightClick="1">
              <a:snd r:embed="rId2" name="dung roi ban gioi qua gioi qua.wav"/>
            </a:hlinkClick>
          </p:cNvPr>
          <p:cNvSpPr>
            <a:spLocks noChangeArrowheads="1"/>
          </p:cNvSpPr>
          <p:nvPr/>
        </p:nvSpPr>
        <p:spPr bwMode="auto">
          <a:xfrm>
            <a:off x="7848600" y="152400"/>
            <a:ext cx="457200" cy="45720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 name="Oval 5">
            <a:hlinkClick r:id="" action="ppaction://noaction" highlightClick="1">
              <a:snd r:embed="rId3" name="sai roi ban thu doan lai xem.wav"/>
            </a:hlinkClick>
          </p:cNvPr>
          <p:cNvSpPr>
            <a:spLocks noChangeArrowheads="1"/>
          </p:cNvSpPr>
          <p:nvPr/>
        </p:nvSpPr>
        <p:spPr bwMode="auto">
          <a:xfrm>
            <a:off x="8458200" y="152400"/>
            <a:ext cx="457200" cy="457200"/>
          </a:xfrm>
          <a:prstGeom prst="ellipse">
            <a:avLst/>
          </a:prstGeom>
          <a:solidFill>
            <a:srgbClr val="FF000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1.38778E-17 1.7341E-7 L 0.675 -0.15538 " pathEditMode="relative" rAng="0" ptsTypes="AA">
                                      <p:cBhvr>
                                        <p:cTn id="21" dur="2000" fill="hold"/>
                                        <p:tgtEl>
                                          <p:spTgt spid="8"/>
                                        </p:tgtEl>
                                        <p:attrNameLst>
                                          <p:attrName>ppt_x</p:attrName>
                                          <p:attrName>ppt_y</p:attrName>
                                        </p:attrNameLst>
                                      </p:cBhvr>
                                      <p:rCtr x="338" y="-78"/>
                                    </p:animMotion>
                                  </p:childTnLst>
                                  <p:subTnLst>
                                    <p:audio>
                                      <p:cMediaNode>
                                        <p:cTn display="0" masterRel="sameClick">
                                          <p:stCondLst>
                                            <p:cond evt="begin" delay="0">
                                              <p:tn val="20"/>
                                            </p:cond>
                                          </p:stCondLst>
                                          <p:endCondLst>
                                            <p:cond evt="onStopAudio" delay="0">
                                              <p:tgtEl>
                                                <p:sldTgt/>
                                              </p:tgtEl>
                                            </p:cond>
                                          </p:endCondLst>
                                        </p:cTn>
                                        <p:tgtEl>
                                          <p:sndTgt r:embed="rId2" name="dung roi ban gioi qua gioi qua.wav"/>
                                        </p:tgtEl>
                                      </p:cMediaNode>
                                    </p:audio>
                                  </p:sub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1666 0.08881 L 0.39166 -0.0444 " pathEditMode="relative" rAng="0" ptsTypes="AA">
                                      <p:cBhvr>
                                        <p:cTn id="26" dur="2000" fill="hold"/>
                                        <p:tgtEl>
                                          <p:spTgt spid="9"/>
                                        </p:tgtEl>
                                        <p:attrNameLst>
                                          <p:attrName>ppt_x</p:attrName>
                                          <p:attrName>ppt_y</p:attrName>
                                        </p:attrNameLst>
                                      </p:cBhvr>
                                      <p:rCtr x="188" y="-67"/>
                                    </p:animMotion>
                                  </p:childTnLst>
                                  <p:subTnLst>
                                    <p:audio>
                                      <p:cMediaNode>
                                        <p:cTn display="0" masterRel="sameClick">
                                          <p:stCondLst>
                                            <p:cond evt="begin" delay="0">
                                              <p:tn val="25"/>
                                            </p:cond>
                                          </p:stCondLst>
                                          <p:endCondLst>
                                            <p:cond evt="onStopAudio" delay="0">
                                              <p:tgtEl>
                                                <p:sldTgt/>
                                              </p:tgtEl>
                                            </p:cond>
                                          </p:endCondLst>
                                        </p:cTn>
                                        <p:tgtEl>
                                          <p:sndTgt r:embed="rId2" name="dung roi ban gioi qua gioi qua.wav"/>
                                        </p:tgtEl>
                                      </p:cMediaNode>
                                    </p:audio>
                                  </p:sub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sai roi ban thu doan lai xem.wav"/>
                                        </p:tgtEl>
                                      </p:cMediaNode>
                                    </p:audio>
                                  </p:sub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0"/>
                                        </p:tgtEl>
                                        <p:attrNameLst>
                                          <p:attrName>ppt_x</p:attrName>
                                        </p:attrNameLst>
                                      </p:cBhvr>
                                      <p:tavLst>
                                        <p:tav tm="0">
                                          <p:val>
                                            <p:strVal val="ppt_x"/>
                                          </p:val>
                                        </p:tav>
                                        <p:tav tm="100000">
                                          <p:val>
                                            <p:strVal val="ppt_x"/>
                                          </p:val>
                                        </p:tav>
                                      </p:tavLst>
                                    </p:anim>
                                    <p:anim calcmode="lin" valueType="num">
                                      <p:cBhvr additive="base">
                                        <p:cTn id="38" dur="500"/>
                                        <p:tgtEl>
                                          <p:spTgt spid="10"/>
                                        </p:tgtEl>
                                        <p:attrNameLst>
                                          <p:attrName>ppt_y</p:attrName>
                                        </p:attrNameLst>
                                      </p:cBhvr>
                                      <p:tavLst>
                                        <p:tav tm="0">
                                          <p:val>
                                            <p:strVal val="ppt_y"/>
                                          </p:val>
                                        </p:tav>
                                        <p:tav tm="100000">
                                          <p:val>
                                            <p:strVal val="1+ppt_h/2"/>
                                          </p:val>
                                        </p:tav>
                                      </p:tavLst>
                                    </p:anim>
                                    <p:set>
                                      <p:cBhvr>
                                        <p:cTn id="3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sai roi ban thu doan lai xem.wav"/>
                                        </p:tgtEl>
                                      </p:cMediaNode>
                                    </p:audio>
                                  </p:sub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iauvo\Documents\hình nền ppt\hinh-nen-powerpoint-42.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grpSp>
        <p:nvGrpSpPr>
          <p:cNvPr id="3" name="Group 2"/>
          <p:cNvGrpSpPr/>
          <p:nvPr/>
        </p:nvGrpSpPr>
        <p:grpSpPr>
          <a:xfrm>
            <a:off x="0" y="990600"/>
            <a:ext cx="9144000" cy="5867401"/>
            <a:chOff x="0" y="990600"/>
            <a:chExt cx="9144000" cy="5867401"/>
          </a:xfrm>
        </p:grpSpPr>
        <p:cxnSp>
          <p:nvCxnSpPr>
            <p:cNvPr id="4" name="Straight Connector 3"/>
            <p:cNvCxnSpPr/>
            <p:nvPr/>
          </p:nvCxnSpPr>
          <p:spPr>
            <a:xfrm rot="5400000">
              <a:off x="647699" y="3924300"/>
              <a:ext cx="5791200" cy="7620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0" y="990600"/>
              <a:ext cx="9144000" cy="762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828800" y="0"/>
            <a:ext cx="55903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Bé</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hãy</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ghép</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chữ</a:t>
            </a:r>
            <a:r>
              <a:rPr lang="en-US"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q</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5" descr="NET 11"/>
          <p:cNvPicPr>
            <a:picLocks noChangeAspect="1" noChangeArrowheads="1"/>
          </p:cNvPicPr>
          <p:nvPr/>
        </p:nvPicPr>
        <p:blipFill>
          <a:blip r:embed="rId5"/>
          <a:srcRect/>
          <a:stretch>
            <a:fillRect/>
          </a:stretch>
        </p:blipFill>
        <p:spPr bwMode="auto">
          <a:xfrm>
            <a:off x="1524000" y="2895600"/>
            <a:ext cx="1851025" cy="2160588"/>
          </a:xfrm>
          <a:prstGeom prst="rect">
            <a:avLst/>
          </a:prstGeom>
          <a:noFill/>
          <a:ln w="9525">
            <a:noFill/>
            <a:miter lim="800000"/>
            <a:headEnd/>
            <a:tailEnd/>
          </a:ln>
        </p:spPr>
      </p:pic>
      <p:pic>
        <p:nvPicPr>
          <p:cNvPr id="9" name="Picture 7" descr="NET 5"/>
          <p:cNvPicPr>
            <a:picLocks noChangeAspect="1" noChangeArrowheads="1"/>
          </p:cNvPicPr>
          <p:nvPr/>
        </p:nvPicPr>
        <p:blipFill>
          <a:blip r:embed="rId6"/>
          <a:srcRect/>
          <a:stretch>
            <a:fillRect/>
          </a:stretch>
        </p:blipFill>
        <p:spPr bwMode="auto">
          <a:xfrm rot="5400000">
            <a:off x="-512764" y="2570163"/>
            <a:ext cx="3198813" cy="496886"/>
          </a:xfrm>
          <a:prstGeom prst="rect">
            <a:avLst/>
          </a:prstGeom>
          <a:noFill/>
          <a:ln w="9525">
            <a:noFill/>
            <a:miter lim="800000"/>
            <a:headEnd/>
            <a:tailEnd/>
          </a:ln>
        </p:spPr>
      </p:pic>
      <p:pic>
        <p:nvPicPr>
          <p:cNvPr id="10" name="Picture 9"/>
          <p:cNvPicPr>
            <a:picLocks noChangeAspect="1" noChangeArrowheads="1"/>
          </p:cNvPicPr>
          <p:nvPr/>
        </p:nvPicPr>
        <p:blipFill>
          <a:blip r:embed="rId7"/>
          <a:srcRect/>
          <a:stretch>
            <a:fillRect/>
          </a:stretch>
        </p:blipFill>
        <p:spPr bwMode="auto">
          <a:xfrm rot="5400000">
            <a:off x="990600" y="5715000"/>
            <a:ext cx="228600" cy="1600200"/>
          </a:xfrm>
          <a:prstGeom prst="rect">
            <a:avLst/>
          </a:prstGeom>
          <a:noFill/>
        </p:spPr>
      </p:pic>
      <p:pic>
        <p:nvPicPr>
          <p:cNvPr id="11" name="Picture 6"/>
          <p:cNvPicPr>
            <a:picLocks noChangeAspect="1" noChangeArrowheads="1"/>
          </p:cNvPicPr>
          <p:nvPr/>
        </p:nvPicPr>
        <p:blipFill>
          <a:blip r:embed="rId8"/>
          <a:srcRect/>
          <a:stretch>
            <a:fillRect/>
          </a:stretch>
        </p:blipFill>
        <p:spPr bwMode="auto">
          <a:xfrm>
            <a:off x="381000" y="4038600"/>
            <a:ext cx="1039537" cy="1738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sai roi ban thu doan lai xem.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sai roi ban thu doan lai xem.wav"/>
                                        </p:tgtEl>
                                      </p:cMediaNode>
                                    </p:audio>
                                  </p:sub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3.33333E-6 -4.96762E-6 L 0.60834 -4.96762E-6 " pathEditMode="relative" rAng="0" ptsTypes="AA">
                                      <p:cBhvr>
                                        <p:cTn id="34" dur="2000" fill="hold"/>
                                        <p:tgtEl>
                                          <p:spTgt spid="9"/>
                                        </p:tgtEl>
                                        <p:attrNameLst>
                                          <p:attrName>ppt_x</p:attrName>
                                          <p:attrName>ppt_y</p:attrName>
                                        </p:attrNameLst>
                                      </p:cBhvr>
                                      <p:rCtr x="304" y="0"/>
                                    </p:animMotion>
                                  </p:childTnLst>
                                  <p:subTnLst>
                                    <p:audio>
                                      <p:cMediaNode>
                                        <p:cTn display="0" masterRel="sameClick">
                                          <p:stCondLst>
                                            <p:cond evt="begin" delay="0">
                                              <p:tn val="33"/>
                                            </p:cond>
                                          </p:stCondLst>
                                          <p:endCondLst>
                                            <p:cond evt="onStopAudio" delay="0">
                                              <p:tgtEl>
                                                <p:sldTgt/>
                                              </p:tgtEl>
                                            </p:cond>
                                          </p:endCondLst>
                                        </p:cTn>
                                        <p:tgtEl>
                                          <p:sndTgt r:embed="rId3" name="dung roi ban gioi qua gioi qua.wav"/>
                                        </p:tgtEl>
                                      </p:cMediaNode>
                                    </p:audio>
                                  </p:sub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94444E-6 -3.43201E-6 L 0.34879 -0.24607 " pathEditMode="relative" rAng="0" ptsTypes="AA">
                                      <p:cBhvr>
                                        <p:cTn id="39" dur="2000" fill="hold"/>
                                        <p:tgtEl>
                                          <p:spTgt spid="8"/>
                                        </p:tgtEl>
                                        <p:attrNameLst>
                                          <p:attrName>ppt_x</p:attrName>
                                          <p:attrName>ppt_y</p:attrName>
                                        </p:attrNameLst>
                                      </p:cBhvr>
                                      <p:rCtr x="174" y="-123"/>
                                    </p:animMotion>
                                  </p:childTnLst>
                                  <p:subTnLst>
                                    <p:audio>
                                      <p:cMediaNode>
                                        <p:cTn display="0" masterRel="sameClick">
                                          <p:stCondLst>
                                            <p:cond evt="begin" delay="0">
                                              <p:tn val="38"/>
                                            </p:cond>
                                          </p:stCondLst>
                                          <p:endCondLst>
                                            <p:cond evt="onStopAudio" delay="0">
                                              <p:tgtEl>
                                                <p:sldTgt/>
                                              </p:tgtEl>
                                            </p:cond>
                                          </p:endCondLst>
                                        </p:cTn>
                                        <p:tgtEl>
                                          <p:sndTgt r:embed="rId3" name="dung roi ban gioi qua gioi qua.wav"/>
                                        </p:tgtEl>
                                      </p:cMediaNode>
                                    </p:audio>
                                  </p:sub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82000" cy="7602081"/>
          </a:xfrm>
          <a:prstGeom prst="rect">
            <a:avLst/>
          </a:prstGeom>
        </p:spPr>
        <p:txBody>
          <a:bodyPr wrap="square">
            <a:spAutoFit/>
          </a:bodyPr>
          <a:lstStyle/>
          <a:p>
            <a:r>
              <a:rPr lang="pt-BR" sz="3200" b="1" dirty="0" smtClean="0">
                <a:latin typeface="Times New Roman" pitchFamily="18" charset="0"/>
                <a:cs typeface="Times New Roman" pitchFamily="18" charset="0"/>
              </a:rPr>
              <a:t>*Hoạt động 2: Luyện tập</a:t>
            </a:r>
            <a:endParaRPr lang="en-US" sz="3200" dirty="0" smtClean="0">
              <a:latin typeface="Times New Roman" pitchFamily="18" charset="0"/>
              <a:cs typeface="Times New Roman" pitchFamily="18" charset="0"/>
            </a:endParaRPr>
          </a:p>
          <a:p>
            <a:r>
              <a:rPr lang="pt-BR" sz="3200" b="1" dirty="0" smtClean="0">
                <a:latin typeface="Times New Roman" pitchFamily="18" charset="0"/>
                <a:cs typeface="Times New Roman" pitchFamily="18" charset="0"/>
              </a:rPr>
              <a:t>- Trò chơi : Ai nhanh hơn:</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Lần 1: Cho trẻ tìm và giơ thẻ chữ cái theo yêu cầu của cô và phát âm</a:t>
            </a:r>
            <a:r>
              <a:rPr lang="pt-BR" sz="3200" dirty="0" smtClean="0"/>
              <a:t>.</a:t>
            </a:r>
            <a:endParaRPr lang="en-US" sz="3200" dirty="0" smtClean="0"/>
          </a:p>
          <a:p>
            <a:r>
              <a:rPr lang="pt-BR" sz="3200" dirty="0" smtClean="0">
                <a:latin typeface="Times New Roman" pitchFamily="18" charset="0"/>
                <a:cs typeface="Times New Roman" pitchFamily="18" charset="0"/>
              </a:rPr>
              <a:t>+ Lần 2: Cô nói cấu tạo chữ và trẻ giơ chữ theo yêu cầu.</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a:t>
            </a:r>
            <a:r>
              <a:rPr lang="pt-BR" sz="3200" b="1" dirty="0" smtClean="0">
                <a:latin typeface="Times New Roman" pitchFamily="18" charset="0"/>
                <a:cs typeface="Times New Roman" pitchFamily="18" charset="0"/>
              </a:rPr>
              <a:t>Trò chơi : “Tìm bạn ”</a:t>
            </a:r>
            <a:r>
              <a:rPr lang="pt-BR" sz="3200" dirty="0" smtClean="0">
                <a:latin typeface="Times New Roman" pitchFamily="18" charset="0"/>
                <a:cs typeface="Times New Roman" pitchFamily="18" charset="0"/>
              </a:rPr>
              <a:t>: Cho trẻ chọn chữ cái trẻ thích trong rổ, vừa đi vừa hát, khi có hiệu lệnh của cô thì trẻ quan sát và tìm bạn có chữ cái giống thẻ chữ cái trẻ cầm</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Cho trẻ chơi 2,3 lần. </a:t>
            </a:r>
            <a:endParaRPr lang="en-US"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 Lần 2 cho trẻ đổi thẻ chữ. Sau mỗi lần cho trẻ phát âm.Cô nhận xét tuyên dương trẻ</a:t>
            </a:r>
            <a:r>
              <a:rPr lang="pt-BR" sz="3200" dirty="0" smtClean="0"/>
              <a:t>.</a:t>
            </a:r>
            <a:r>
              <a:rPr lang="pt-BR" sz="3200" b="1" dirty="0" smtClean="0"/>
              <a:t> </a:t>
            </a:r>
            <a:endParaRPr lang="en-US" sz="3200" dirty="0" smtClean="0"/>
          </a:p>
          <a:p>
            <a:endParaRPr lang="en-US" sz="4000" dirty="0" smtClean="0"/>
          </a:p>
          <a:p>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82000" cy="5847755"/>
          </a:xfrm>
          <a:prstGeom prst="rect">
            <a:avLst/>
          </a:prstGeom>
        </p:spPr>
        <p:txBody>
          <a:bodyPr wrap="square">
            <a:spAutoFit/>
          </a:bodyPr>
          <a:lstStyle/>
          <a:p>
            <a:r>
              <a:rPr lang="pt-BR" sz="5400" b="1" dirty="0" smtClean="0">
                <a:latin typeface="Times New Roman" pitchFamily="18" charset="0"/>
                <a:cs typeface="Times New Roman" pitchFamily="18" charset="0"/>
              </a:rPr>
              <a:t>*Hoạt động 3: Củng cố chơi trò chơi trên đĩa happkird</a:t>
            </a:r>
            <a:endParaRPr lang="en-US" sz="5400" dirty="0" smtClean="0">
              <a:latin typeface="Times New Roman" pitchFamily="18" charset="0"/>
              <a:cs typeface="Times New Roman" pitchFamily="18" charset="0"/>
            </a:endParaRPr>
          </a:p>
          <a:p>
            <a:r>
              <a:rPr lang="pt-BR" sz="5400" dirty="0" smtClean="0">
                <a:latin typeface="Times New Roman" pitchFamily="18" charset="0"/>
                <a:cs typeface="Times New Roman" pitchFamily="18" charset="0"/>
              </a:rPr>
              <a:t>- Cho trẻ lên chọn chữ cái đã học và phát âm</a:t>
            </a:r>
            <a:endParaRPr lang="en-US" sz="5400" dirty="0" smtClean="0">
              <a:latin typeface="Times New Roman" pitchFamily="18" charset="0"/>
              <a:cs typeface="Times New Roman" pitchFamily="18" charset="0"/>
            </a:endParaRPr>
          </a:p>
          <a:p>
            <a:pPr>
              <a:buFontTx/>
              <a:buChar char="-"/>
            </a:pPr>
            <a:r>
              <a:rPr lang="pt-BR" sz="5400" dirty="0" smtClean="0">
                <a:latin typeface="Times New Roman" pitchFamily="18" charset="0"/>
                <a:cs typeface="Times New Roman" pitchFamily="18" charset="0"/>
              </a:rPr>
              <a:t> Nhận xét kết thúc giờ học</a:t>
            </a:r>
            <a:r>
              <a:rPr lang="pt-BR"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endParaRPr lang="en-US" sz="3200" dirty="0" smtClean="0"/>
          </a:p>
          <a:p>
            <a:endParaRPr lang="en-US" sz="4000" dirty="0" smtClean="0"/>
          </a:p>
          <a:p>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1.bp.blogspot.com/-0vIr6VlIZ9w/Ty-1eq2pGxI/AAAAAAAAAbY/OCBh2_l7b9U/s1600/background16.jpg"/>
          <p:cNvPicPr>
            <a:picLocks noChangeAspect="1" noChangeArrowheads="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sp>
        <p:nvSpPr>
          <p:cNvPr id="3075" name="Rectangle 7"/>
          <p:cNvSpPr>
            <a:spLocks noChangeArrowheads="1"/>
          </p:cNvSpPr>
          <p:nvPr/>
        </p:nvSpPr>
        <p:spPr bwMode="auto">
          <a:xfrm>
            <a:off x="533400" y="762000"/>
            <a:ext cx="8077200" cy="5909310"/>
          </a:xfrm>
          <a:prstGeom prst="rect">
            <a:avLst/>
          </a:prstGeom>
          <a:noFill/>
          <a:ln w="9525">
            <a:noFill/>
            <a:miter lim="800000"/>
            <a:headEnd/>
            <a:tailEnd/>
          </a:ln>
        </p:spPr>
        <p:txBody>
          <a:bodyPr wrap="square">
            <a:spAutoFit/>
          </a:bodyPr>
          <a:lstStyle/>
          <a:p>
            <a:r>
              <a:rPr lang="vi-VN" sz="3600" b="1" dirty="0" smtClean="0">
                <a:latin typeface="+mj-lt"/>
              </a:rPr>
              <a:t>I.Mục tiêu </a:t>
            </a:r>
            <a:endParaRPr lang="en-US" sz="3600" dirty="0" smtClean="0">
              <a:latin typeface="+mj-lt"/>
            </a:endParaRPr>
          </a:p>
          <a:p>
            <a:r>
              <a:rPr lang="vi-VN" sz="3600" dirty="0" smtClean="0">
                <a:latin typeface="+mj-lt"/>
              </a:rPr>
              <a:t>- Nhận dạng được chữ cái </a:t>
            </a:r>
            <a:r>
              <a:rPr lang="en-US" sz="3600" dirty="0" smtClean="0">
                <a:latin typeface="+mj-lt"/>
              </a:rPr>
              <a:t>p, q</a:t>
            </a:r>
          </a:p>
          <a:p>
            <a:r>
              <a:rPr lang="vi-VN" sz="3600" dirty="0" smtClean="0">
                <a:latin typeface="+mj-lt"/>
              </a:rPr>
              <a:t>- Phát âm đúng, rõ ràng chữ cái </a:t>
            </a:r>
            <a:r>
              <a:rPr lang="en-US" sz="3600" dirty="0" smtClean="0">
                <a:latin typeface="+mj-lt"/>
              </a:rPr>
              <a:t>p, q</a:t>
            </a:r>
          </a:p>
          <a:p>
            <a:r>
              <a:rPr lang="en-US" sz="3600" dirty="0" smtClean="0">
                <a:latin typeface="+mj-lt"/>
              </a:rPr>
              <a:t>- </a:t>
            </a:r>
            <a:r>
              <a:rPr lang="en-US" sz="3600" dirty="0" err="1" smtClean="0">
                <a:latin typeface="Times New Roman" pitchFamily="18" charset="0"/>
                <a:cs typeface="Times New Roman" pitchFamily="18" charset="0"/>
              </a:rPr>
              <a:t>Hứ</a:t>
            </a:r>
            <a:r>
              <a:rPr lang="en-US" sz="3600" dirty="0" err="1" smtClean="0">
                <a:latin typeface="+mj-lt"/>
              </a:rPr>
              <a:t>ng</a:t>
            </a:r>
            <a:r>
              <a:rPr lang="en-US" sz="3600" dirty="0" smtClean="0">
                <a:latin typeface="+mj-lt"/>
              </a:rPr>
              <a:t> </a:t>
            </a:r>
            <a:r>
              <a:rPr lang="en-US" sz="3600" dirty="0" err="1" smtClean="0">
                <a:latin typeface="Times New Roman" pitchFamily="18" charset="0"/>
                <a:cs typeface="Times New Roman" pitchFamily="18" charset="0"/>
              </a:rPr>
              <a:t>thú</a:t>
            </a:r>
            <a:r>
              <a:rPr lang="en-US" sz="3600" dirty="0" smtClean="0">
                <a:latin typeface="+mj-lt"/>
              </a:rPr>
              <a:t> </a:t>
            </a:r>
            <a:r>
              <a:rPr lang="en-US" sz="3600" dirty="0" err="1" smtClean="0">
                <a:latin typeface="Times New Roman" pitchFamily="18" charset="0"/>
                <a:cs typeface="Times New Roman" pitchFamily="18" charset="0"/>
              </a:rPr>
              <a:t>tham</a:t>
            </a:r>
            <a:r>
              <a:rPr lang="en-US" sz="3600" dirty="0" smtClean="0">
                <a:latin typeface="+mj-lt"/>
              </a:rPr>
              <a:t> </a:t>
            </a:r>
            <a:r>
              <a:rPr lang="en-US" sz="3600" dirty="0" err="1" smtClean="0">
                <a:latin typeface="+mj-lt"/>
              </a:rPr>
              <a:t>gia</a:t>
            </a:r>
            <a:r>
              <a:rPr lang="en-US" sz="3600" dirty="0" smtClean="0">
                <a:latin typeface="+mj-lt"/>
              </a:rPr>
              <a:t> </a:t>
            </a:r>
            <a:r>
              <a:rPr lang="en-US" sz="3600" dirty="0" err="1" smtClean="0">
                <a:latin typeface="+mj-lt"/>
              </a:rPr>
              <a:t>các</a:t>
            </a:r>
            <a:r>
              <a:rPr lang="en-US" sz="3600" dirty="0" smtClean="0">
                <a:latin typeface="+mj-lt"/>
              </a:rPr>
              <a:t> </a:t>
            </a:r>
            <a:r>
              <a:rPr lang="en-US" sz="3600" dirty="0" err="1" smtClean="0">
                <a:latin typeface="Times New Roman" pitchFamily="18" charset="0"/>
                <a:cs typeface="Times New Roman" pitchFamily="18" charset="0"/>
              </a:rPr>
              <a:t>hoạt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a:t>
            </a:r>
          </a:p>
          <a:p>
            <a:r>
              <a:rPr lang="vi-VN" sz="3600" b="1" dirty="0" smtClean="0">
                <a:latin typeface="+mj-lt"/>
              </a:rPr>
              <a:t>II. Chuẩn bị: </a:t>
            </a:r>
            <a:endParaRPr lang="en-US" sz="3600" dirty="0" smtClean="0">
              <a:latin typeface="+mj-lt"/>
            </a:endParaRPr>
          </a:p>
          <a:p>
            <a:r>
              <a:rPr lang="vi-VN" sz="3600" dirty="0" smtClean="0"/>
              <a:t>- </a:t>
            </a:r>
            <a:r>
              <a:rPr lang="vi-VN" sz="3600" b="1" dirty="0" smtClean="0"/>
              <a:t>Cô:</a:t>
            </a:r>
            <a:r>
              <a:rPr lang="vi-VN" sz="3600" dirty="0" smtClean="0"/>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chép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ghép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p,q</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máy,đĩa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happkird</a:t>
            </a:r>
            <a:endParaRPr lang="en-US" sz="3600" dirty="0" smtClean="0">
              <a:latin typeface="Times New Roman" pitchFamily="18" charset="0"/>
              <a:cs typeface="Times New Roman" pitchFamily="18" charset="0"/>
            </a:endParaRPr>
          </a:p>
          <a:p>
            <a:r>
              <a:rPr lang="vi-VN" sz="3600" dirty="0" smtClean="0"/>
              <a:t>-</a:t>
            </a:r>
            <a:r>
              <a:rPr lang="vi-VN" sz="3600" dirty="0" smtClean="0">
                <a:latin typeface="+mj-lt"/>
              </a:rPr>
              <a:t> </a:t>
            </a:r>
            <a:r>
              <a:rPr lang="vi-VN" sz="3600" b="1" dirty="0" smtClean="0">
                <a:latin typeface="+mj-lt"/>
              </a:rPr>
              <a:t>Trẻ</a:t>
            </a:r>
            <a:r>
              <a:rPr lang="vi-VN" sz="3600" dirty="0" smtClean="0"/>
              <a:t>: </a:t>
            </a:r>
            <a:r>
              <a:rPr lang="en-US" sz="3600" dirty="0" smtClean="0">
                <a:latin typeface="Times New Roman" pitchFamily="18" charset="0"/>
                <a:cs typeface="Times New Roman" pitchFamily="18" charset="0"/>
              </a:rPr>
              <a:t>R</a:t>
            </a:r>
            <a:r>
              <a:rPr lang="vi-VN" sz="3600" dirty="0" smtClean="0">
                <a:latin typeface="Times New Roman" pitchFamily="18" charset="0"/>
                <a:cs typeface="Times New Roman" pitchFamily="18" charset="0"/>
              </a:rPr>
              <a:t>ổ đựng thẻ chữ cái </a:t>
            </a:r>
            <a:r>
              <a:rPr lang="en-US" sz="3600" dirty="0" smtClean="0">
                <a:latin typeface="Times New Roman" pitchFamily="18" charset="0"/>
                <a:cs typeface="Times New Roman" pitchFamily="18" charset="0"/>
              </a:rPr>
              <a:t>p, q, h, k.</a:t>
            </a:r>
          </a:p>
          <a:p>
            <a:pPr>
              <a:spcBef>
                <a:spcPct val="50000"/>
              </a:spcBef>
            </a:pPr>
            <a:endParaRPr lang="en-US" sz="1800" dirty="0"/>
          </a:p>
          <a:p>
            <a:pPr>
              <a:spcBef>
                <a:spcPct val="50000"/>
              </a:spcBef>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blinds(horizontal)">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blinds(horizontal)">
                                      <p:cBhvr>
                                        <p:cTn id="37"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1.bp.blogspot.com/-0vIr6VlIZ9w/Ty-1eq2pGxI/AAAAAAAAAbY/OCBh2_l7b9U/s1600/background16.jpg"/>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miter lim="800000"/>
            <a:headEnd/>
            <a:tailEnd/>
          </a:ln>
        </p:spPr>
      </p:pic>
      <p:sp>
        <p:nvSpPr>
          <p:cNvPr id="3" name="Rectangle 3"/>
          <p:cNvSpPr>
            <a:spLocks noChangeArrowheads="1"/>
          </p:cNvSpPr>
          <p:nvPr/>
        </p:nvSpPr>
        <p:spPr bwMode="auto">
          <a:xfrm>
            <a:off x="381000" y="685800"/>
            <a:ext cx="8305800" cy="5632311"/>
          </a:xfrm>
          <a:prstGeom prst="rect">
            <a:avLst/>
          </a:prstGeom>
          <a:noFill/>
          <a:ln w="9525">
            <a:noFill/>
            <a:miter lim="800000"/>
            <a:headEnd/>
            <a:tailEnd/>
          </a:ln>
        </p:spPr>
        <p:txBody>
          <a:bodyPr>
            <a:spAutoFit/>
          </a:bodyPr>
          <a:lstStyle/>
          <a:p>
            <a:r>
              <a:rPr lang="vi-VN" sz="2400" b="1" dirty="0" smtClean="0">
                <a:latin typeface="+mj-lt"/>
              </a:rPr>
              <a:t>III.T</a:t>
            </a:r>
            <a:r>
              <a:rPr lang="en-US" sz="2400" b="1" dirty="0" err="1" smtClean="0">
                <a:latin typeface="+mj-lt"/>
              </a:rPr>
              <a:t>iến</a:t>
            </a:r>
            <a:r>
              <a:rPr lang="en-US" sz="2400" b="1" dirty="0" smtClean="0">
                <a:latin typeface="+mj-lt"/>
              </a:rPr>
              <a:t> </a:t>
            </a:r>
            <a:r>
              <a:rPr lang="en-US" sz="2400" b="1" dirty="0" err="1" smtClean="0">
                <a:latin typeface="+mj-lt"/>
              </a:rPr>
              <a:t>trình</a:t>
            </a:r>
            <a:r>
              <a:rPr lang="vi-VN" sz="2400" b="1" dirty="0" smtClean="0">
                <a:latin typeface="+mj-lt"/>
              </a:rPr>
              <a:t> hoạt động: </a:t>
            </a:r>
            <a:endParaRPr lang="en-US" sz="2400" dirty="0" smtClean="0">
              <a:latin typeface="+mj-lt"/>
            </a:endParaRPr>
          </a:p>
          <a:p>
            <a:r>
              <a:rPr lang="pt-BR" sz="2400" b="1" dirty="0" smtClean="0">
                <a:latin typeface="+mj-lt"/>
              </a:rPr>
              <a:t>* Hoạt động 1: </a:t>
            </a:r>
            <a:r>
              <a:rPr lang="pt-BR" sz="2400" b="1" dirty="0" smtClean="0">
                <a:latin typeface="Times New Roman" pitchFamily="18" charset="0"/>
                <a:cs typeface="Times New Roman" pitchFamily="18" charset="0"/>
              </a:rPr>
              <a:t>Dạy trẻ làm quen nhóm chữ p, q</a:t>
            </a:r>
            <a:endParaRPr lang="en-US" sz="2400" dirty="0" smtClean="0">
              <a:latin typeface="Times New Roman" pitchFamily="18" charset="0"/>
              <a:cs typeface="Times New Roman" pitchFamily="18" charset="0"/>
            </a:endParaRPr>
          </a:p>
          <a:p>
            <a:r>
              <a:rPr lang="pt-BR" sz="2400" b="1" i="1" dirty="0" smtClean="0">
                <a:latin typeface="+mj-lt"/>
              </a:rPr>
              <a:t>Làm quen chữ cái p:</a:t>
            </a:r>
            <a:endParaRPr lang="en-US" sz="2400" dirty="0" smtClean="0">
              <a:latin typeface="+mj-lt"/>
            </a:endParaRPr>
          </a:p>
          <a:p>
            <a:r>
              <a:rPr lang="pt-BR" sz="2400" dirty="0" smtClean="0">
                <a:latin typeface="+mj-lt"/>
              </a:rPr>
              <a:t>- Hát </a:t>
            </a:r>
            <a:r>
              <a:rPr lang="pt-BR" sz="2400" dirty="0" smtClean="0">
                <a:latin typeface="Times New Roman" pitchFamily="18" charset="0"/>
                <a:cs typeface="Times New Roman" pitchFamily="18" charset="0"/>
              </a:rPr>
              <a:t>vận động </a:t>
            </a:r>
            <a:r>
              <a:rPr lang="pt-BR" sz="2400" dirty="0" smtClean="0">
                <a:latin typeface="+mj-lt"/>
              </a:rPr>
              <a:t>“Cá vàng </a:t>
            </a:r>
            <a:r>
              <a:rPr lang="pt-BR" sz="2400" dirty="0" smtClean="0">
                <a:latin typeface="Times New Roman" pitchFamily="18" charset="0"/>
                <a:cs typeface="Times New Roman" pitchFamily="18" charset="0"/>
              </a:rPr>
              <a:t>bơi”</a:t>
            </a:r>
            <a:endParaRPr lang="en-US"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 Hỏi trẻ trong bài hát nhắc đến con vật nào?</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Cô giới thiệu và cho trẻ xem hình ảnh cá chép. Cho trẻ tìm chữ cái đã học và phát âm.</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Cô giới thiệu chữ p cho trẻ làm quen. Cô phát âm p cho trẻ phát âm.</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Cho  lớp, tổ, cá nhân phát âm chữ p. Cô lắng nghe, động viên và sửa sai cho trẻ.</a:t>
            </a:r>
            <a:endParaRPr lang="en-US" sz="2400" dirty="0" smtClean="0">
              <a:latin typeface="Times New Roman" pitchFamily="18" charset="0"/>
              <a:cs typeface="Times New Roman" pitchFamily="18" charset="0"/>
            </a:endParaRPr>
          </a:p>
          <a:p>
            <a:r>
              <a:rPr lang="fr-FR" sz="2400" dirty="0" smtClean="0">
                <a:latin typeface="+mj-lt"/>
              </a:rPr>
              <a:t>- </a:t>
            </a:r>
            <a:r>
              <a:rPr lang="fr-FR" sz="2400" dirty="0" smtClean="0">
                <a:latin typeface="Times New Roman" pitchFamily="18" charset="0"/>
                <a:cs typeface="Times New Roman" pitchFamily="18" charset="0"/>
              </a:rPr>
              <a:t>Trẻ nhận xét cấu tạo chữ p.</a:t>
            </a:r>
            <a:endParaRPr lang="en-US" sz="2400" dirty="0" smtClean="0">
              <a:latin typeface="Times New Roman" pitchFamily="18" charset="0"/>
              <a:cs typeface="Times New Roman" pitchFamily="18" charset="0"/>
            </a:endParaRPr>
          </a:p>
          <a:p>
            <a:r>
              <a:rPr lang="fr-FR" sz="2400" dirty="0" smtClean="0">
                <a:latin typeface="+mj-lt"/>
              </a:rPr>
              <a:t>- </a:t>
            </a:r>
            <a:r>
              <a:rPr lang="fr-FR" sz="2400" dirty="0" smtClean="0">
                <a:latin typeface="Times New Roman" pitchFamily="18" charset="0"/>
                <a:cs typeface="Times New Roman" pitchFamily="18" charset="0"/>
              </a:rPr>
              <a:t>Gồm một nét sổ thẳng bên trái một nét cong tròn bên phải </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p in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p in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p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t>
            </a:r>
            <a:r>
              <a:rPr lang="vi-VN" sz="2400" dirty="0" smtClean="0">
                <a:latin typeface="Times New Roman" pitchFamily="18" charset="0"/>
                <a:cs typeface="Times New Roman" pitchFamily="18" charset="0"/>
              </a:rPr>
              <a:t>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4).jpg"/>
          <p:cNvPicPr>
            <a:picLocks noGrp="1" noChangeAspect="1"/>
          </p:cNvPicPr>
          <p:nvPr isPhoto="1"/>
        </p:nvPicPr>
        <p:blipFill>
          <a:blip r:embed="rId2">
            <a:lum/>
          </a:blip>
          <a:stretch>
            <a:fillRect/>
          </a:stretch>
        </p:blipFill>
        <p:spPr>
          <a:xfrm>
            <a:off x="0" y="0"/>
            <a:ext cx="9144000" cy="6848475"/>
          </a:xfrm>
          <a:prstGeom prst="rect">
            <a:avLst/>
          </a:prstGeom>
          <a:noFill/>
          <a:ln>
            <a:noFill/>
          </a:ln>
        </p:spPr>
      </p:pic>
      <p:pic>
        <p:nvPicPr>
          <p:cNvPr id="2050" name="Picture 2" descr="C:\Users\giauvo\Desktop\tải xuống (1).jpg"/>
          <p:cNvPicPr>
            <a:picLocks noChangeAspect="1" noChangeArrowheads="1"/>
          </p:cNvPicPr>
          <p:nvPr/>
        </p:nvPicPr>
        <p:blipFill>
          <a:blip r:embed="rId3"/>
          <a:srcRect/>
          <a:stretch>
            <a:fillRect/>
          </a:stretch>
        </p:blipFill>
        <p:spPr bwMode="auto">
          <a:xfrm>
            <a:off x="123092" y="0"/>
            <a:ext cx="9020908" cy="4343400"/>
          </a:xfrm>
          <a:prstGeom prst="rect">
            <a:avLst/>
          </a:prstGeom>
          <a:noFill/>
        </p:spPr>
      </p:pic>
      <p:sp>
        <p:nvSpPr>
          <p:cNvPr id="4" name="Rectangle 3"/>
          <p:cNvSpPr/>
          <p:nvPr/>
        </p:nvSpPr>
        <p:spPr>
          <a:xfrm>
            <a:off x="2286000" y="4800600"/>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35546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228600" y="4149566"/>
            <a:ext cx="1587294" cy="270843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c</a:t>
            </a:r>
            <a:endParaRPr lang="en-US" sz="1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15" name="Rectangle 14"/>
          <p:cNvSpPr/>
          <p:nvPr/>
        </p:nvSpPr>
        <p:spPr>
          <a:xfrm>
            <a:off x="1600200" y="4149566"/>
            <a:ext cx="1630575" cy="270843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a:t>
            </a:r>
            <a:endParaRPr lang="en-US" sz="1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16" name="Rectangle 15"/>
          <p:cNvSpPr/>
          <p:nvPr/>
        </p:nvSpPr>
        <p:spPr>
          <a:xfrm>
            <a:off x="3505200" y="4149566"/>
            <a:ext cx="1587294" cy="270843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c</a:t>
            </a:r>
            <a:endParaRPr lang="en-US" sz="1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17" name="Rectangle 16"/>
          <p:cNvSpPr/>
          <p:nvPr/>
        </p:nvSpPr>
        <p:spPr>
          <a:xfrm>
            <a:off x="4876800" y="4149566"/>
            <a:ext cx="1499129" cy="270843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h</a:t>
            </a:r>
            <a:endParaRPr lang="en-US" sz="1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18" name="Rectangle 17"/>
          <p:cNvSpPr/>
          <p:nvPr/>
        </p:nvSpPr>
        <p:spPr>
          <a:xfrm>
            <a:off x="6096000" y="4149566"/>
            <a:ext cx="1587294" cy="270843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Ð</a:t>
            </a:r>
            <a:endParaRPr lang="en-US" sz="1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19" name="Rectangle 18"/>
          <p:cNvSpPr/>
          <p:nvPr/>
        </p:nvSpPr>
        <p:spPr>
          <a:xfrm>
            <a:off x="7556706" y="4149566"/>
            <a:ext cx="1672253" cy="270843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7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nAvant" pitchFamily="34" charset="0"/>
              </a:rPr>
              <a:t>p</a:t>
            </a:r>
            <a:endParaRPr lang="en-US" sz="17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2000"/>
                                        <p:tgtEl>
                                          <p:spTgt spid="1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in)">
                                      <p:cBhvr>
                                        <p:cTn id="19" dur="2000"/>
                                        <p:tgtEl>
                                          <p:spTgt spid="1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8" presetClass="exit" presetSubtype="16" fill="hold" grpId="1" nodeType="clickEffect">
                                  <p:stCondLst>
                                    <p:cond delay="0"/>
                                  </p:stCondLst>
                                  <p:childTnLst>
                                    <p:animEffect transition="out" filter="diamond(in)">
                                      <p:cBhvr>
                                        <p:cTn id="39" dur="2000"/>
                                        <p:tgtEl>
                                          <p:spTgt spid="16"/>
                                        </p:tgtEl>
                                      </p:cBhvr>
                                    </p:animEffect>
                                    <p:set>
                                      <p:cBhvr>
                                        <p:cTn id="40"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64" presetClass="path" presetSubtype="0" accel="50000" decel="50000" fill="hold" grpId="1" nodeType="clickEffect">
                                  <p:stCondLst>
                                    <p:cond delay="0"/>
                                  </p:stCondLst>
                                  <p:childTnLst>
                                    <p:animMotion origin="layout" path="M -1.94444E-6 3.7037E-6 L -0.36788 -0.51366 " pathEditMode="relative" rAng="0" ptsTypes="AA">
                                      <p:cBhvr>
                                        <p:cTn id="57" dur="2000" fill="hold"/>
                                        <p:tgtEl>
                                          <p:spTgt spid="19"/>
                                        </p:tgtEl>
                                        <p:attrNameLst>
                                          <p:attrName>ppt_x</p:attrName>
                                          <p:attrName>ppt_y</p:attrName>
                                        </p:attrNameLst>
                                      </p:cBhvr>
                                      <p:rCtr x="-184" y="-257"/>
                                    </p:animMotion>
                                  </p:childTnLst>
                                </p:cTn>
                              </p:par>
                              <p:par>
                                <p:cTn id="58" presetID="6" presetClass="emph" presetSubtype="0" fill="hold" grpId="2" nodeType="withEffect">
                                  <p:stCondLst>
                                    <p:cond delay="0"/>
                                  </p:stCondLst>
                                  <p:childTnLst>
                                    <p:animScale>
                                      <p:cBhvr>
                                        <p:cTn id="59" dur="2000" fill="hold"/>
                                        <p:tgtEl>
                                          <p:spTgt spid="19"/>
                                        </p:tgtEl>
                                      </p:cBhvr>
                                      <p:by x="150000" y="150000"/>
                                    </p:animScale>
                                  </p:childTnLst>
                                </p:cTn>
                              </p:par>
                            </p:childTnLst>
                          </p:cTn>
                        </p:par>
                      </p:childTnLst>
                    </p:cTn>
                  </p:par>
                </p:childTnLst>
              </p:cTn>
              <p:nextCondLst>
                <p:cond evt="onClick" delay="0">
                  <p:tgtEl>
                    <p:spTgt spid="19"/>
                  </p:tgtEl>
                </p:cond>
              </p:nextCondLst>
            </p:seq>
          </p:childTnLst>
        </p:cTn>
      </p:par>
    </p:tnLst>
    <p:bldLst>
      <p:bldP spid="14" grpId="0"/>
      <p:bldP spid="14" grpId="1"/>
      <p:bldP spid="15" grpId="0"/>
      <p:bldP spid="15" grpId="1"/>
      <p:bldP spid="16" grpId="0"/>
      <p:bldP spid="16" grpId="1"/>
      <p:bldP spid="17" grpId="0"/>
      <p:bldP spid="17" grpId="1"/>
      <p:bldP spid="18" grpId="0"/>
      <p:bldP spid="18" grpId="1"/>
      <p:bldP spid="19" grpId="0"/>
      <p:bldP spid="19" grpId="1"/>
      <p:bldP spid="19"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6).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pic>
        <p:nvPicPr>
          <p:cNvPr id="1030" name="Picture 6"/>
          <p:cNvPicPr>
            <a:picLocks noChangeAspect="1" noChangeArrowheads="1"/>
          </p:cNvPicPr>
          <p:nvPr/>
        </p:nvPicPr>
        <p:blipFill>
          <a:blip r:embed="rId3"/>
          <a:srcRect/>
          <a:stretch>
            <a:fillRect/>
          </a:stretch>
        </p:blipFill>
        <p:spPr bwMode="auto">
          <a:xfrm>
            <a:off x="3048000" y="1219200"/>
            <a:ext cx="3352800" cy="4841327"/>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3352800" y="1752600"/>
            <a:ext cx="696311" cy="3810000"/>
          </a:xfrm>
          <a:prstGeom prst="rect">
            <a:avLst/>
          </a:prstGeom>
          <a:noFill/>
          <a:ln w="9525">
            <a:noFill/>
            <a:miter lim="800000"/>
            <a:headEnd/>
            <a:tailEnd/>
          </a:ln>
          <a:effectLst/>
        </p:spPr>
      </p:pic>
      <p:pic>
        <p:nvPicPr>
          <p:cNvPr id="15" name="Picture 5" descr="net chu a 1"/>
          <p:cNvPicPr>
            <a:picLocks noChangeAspect="1" noChangeArrowheads="1"/>
          </p:cNvPicPr>
          <p:nvPr/>
        </p:nvPicPr>
        <p:blipFill>
          <a:blip r:embed="rId5"/>
          <a:srcRect/>
          <a:stretch>
            <a:fillRect/>
          </a:stretch>
        </p:blipFill>
        <p:spPr bwMode="auto">
          <a:xfrm>
            <a:off x="3886200" y="1524000"/>
            <a:ext cx="237363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diamond(in)">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diamond(in)">
                                      <p:cBhvr>
                                        <p:cTn id="12" dur="20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iterate type="lt">
                                    <p:tmPct val="0"/>
                                  </p:iterate>
                                  <p:childTnLst>
                                    <p:set>
                                      <p:cBhvr>
                                        <p:cTn id="16" dur="1" fill="hold">
                                          <p:stCondLst>
                                            <p:cond delay="0"/>
                                          </p:stCondLst>
                                        </p:cTn>
                                        <p:tgtEl>
                                          <p:spTgt spid="15"/>
                                        </p:tgtEl>
                                        <p:attrNameLst>
                                          <p:attrName>style.visibility</p:attrName>
                                        </p:attrNameLst>
                                      </p:cBhvr>
                                      <p:to>
                                        <p:strVal val="visible"/>
                                      </p:to>
                                    </p:set>
                                    <p:animEffect transition="in" filter="wheel(4)">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 (3).jpg"/>
          <p:cNvPicPr>
            <a:picLocks noGrp="1" noChangeAspect="1"/>
          </p:cNvPicPr>
          <p:nvPr isPhoto="1"/>
        </p:nvPicPr>
        <p:blipFill>
          <a:blip r:embed="rId2">
            <a:lum/>
          </a:blip>
          <a:stretch>
            <a:fillRect/>
          </a:stretch>
        </p:blipFill>
        <p:spPr>
          <a:xfrm>
            <a:off x="0" y="9525"/>
            <a:ext cx="9144000" cy="6848475"/>
          </a:xfrm>
          <a:prstGeom prst="rect">
            <a:avLst/>
          </a:prstGeom>
          <a:noFill/>
          <a:ln>
            <a:noFill/>
          </a:ln>
        </p:spPr>
      </p:pic>
      <p:sp>
        <p:nvSpPr>
          <p:cNvPr id="3" name="Rectangle 2"/>
          <p:cNvSpPr/>
          <p:nvPr/>
        </p:nvSpPr>
        <p:spPr>
          <a:xfrm>
            <a:off x="304800" y="-464106"/>
            <a:ext cx="3063659" cy="624786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P</a:t>
            </a:r>
            <a:endParaRPr lang="en-US" sz="4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4" name="Rectangle 3"/>
          <p:cNvSpPr/>
          <p:nvPr/>
        </p:nvSpPr>
        <p:spPr>
          <a:xfrm>
            <a:off x="3200400" y="-457200"/>
            <a:ext cx="3284874" cy="5478423"/>
          </a:xfrm>
          <a:prstGeom prst="rect">
            <a:avLst/>
          </a:prstGeom>
          <a:noFill/>
        </p:spPr>
        <p:txBody>
          <a:bodyPr wrap="none" lIns="91440" tIns="45720" rIns="91440" bIns="45720">
            <a:spAutoFit/>
          </a:bodyPr>
          <a:lstStyle/>
          <a:p>
            <a:pPr algn="ctr"/>
            <a:r>
              <a:rPr lang="en-US" sz="350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nAvant" pitchFamily="34" charset="0"/>
              </a:rPr>
              <a:t>p</a:t>
            </a:r>
          </a:p>
        </p:txBody>
      </p:sp>
      <p:pic>
        <p:nvPicPr>
          <p:cNvPr id="5" name="Picture 11" descr="p thuong"/>
          <p:cNvPicPr>
            <a:picLocks noChangeAspect="1" noChangeArrowheads="1"/>
          </p:cNvPicPr>
          <p:nvPr/>
        </p:nvPicPr>
        <p:blipFill>
          <a:blip r:embed="rId3"/>
          <a:srcRect/>
          <a:stretch>
            <a:fillRect/>
          </a:stretch>
        </p:blipFill>
        <p:spPr bwMode="auto">
          <a:xfrm>
            <a:off x="6248400" y="1752600"/>
            <a:ext cx="2590800" cy="3076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ppt_w*0.05"/>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 calcmode="lin" valueType="num">
                                      <p:cBhvr>
                                        <p:cTn id="21" dur="500" fill="hold"/>
                                        <p:tgtEl>
                                          <p:spTgt spid="5"/>
                                        </p:tgtEl>
                                        <p:attrNameLst>
                                          <p:attrName>ppt_x</p:attrName>
                                        </p:attrNameLst>
                                      </p:cBhvr>
                                      <p:tavLst>
                                        <p:tav tm="0">
                                          <p:val>
                                            <p:strVal val="#ppt_x-.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82000" cy="6001643"/>
          </a:xfrm>
          <a:prstGeom prst="rect">
            <a:avLst/>
          </a:prstGeom>
        </p:spPr>
        <p:txBody>
          <a:bodyPr wrap="square">
            <a:spAutoFit/>
          </a:bodyPr>
          <a:lstStyle/>
          <a:p>
            <a:r>
              <a:rPr lang="pt-BR" sz="3200" b="1" i="1" dirty="0" smtClean="0"/>
              <a:t>Làm quen chữ cái q:</a:t>
            </a:r>
            <a:endParaRPr lang="en-US" sz="3200" dirty="0" smtClean="0"/>
          </a:p>
          <a:p>
            <a:r>
              <a:rPr lang="fr-FR" sz="3200" dirty="0" smtClean="0"/>
              <a:t>- Cho trẻ xem hình ảnh cá quả. Cho trẻ tìm chữ cái đã học và phát âm.</a:t>
            </a:r>
            <a:endParaRPr lang="en-US" sz="3200" dirty="0" smtClean="0"/>
          </a:p>
          <a:p>
            <a:r>
              <a:rPr lang="fr-FR" sz="3200" dirty="0" smtClean="0">
                <a:latin typeface="Times New Roman" pitchFamily="18" charset="0"/>
                <a:cs typeface="Times New Roman" pitchFamily="18" charset="0"/>
              </a:rPr>
              <a:t>- Cô giới thiệu chữ q cho trẻ làm quen. Cô phát âm q cho trẻ phát âm</a:t>
            </a:r>
            <a:r>
              <a:rPr lang="fr-FR" sz="3200" dirty="0" smtClean="0"/>
              <a:t>.</a:t>
            </a:r>
            <a:endParaRPr lang="en-US" sz="3200" dirty="0" smtClean="0"/>
          </a:p>
          <a:p>
            <a:r>
              <a:rPr lang="fr-FR" sz="3200" dirty="0" smtClean="0">
                <a:latin typeface="Times New Roman" pitchFamily="18" charset="0"/>
                <a:cs typeface="Times New Roman" pitchFamily="18" charset="0"/>
              </a:rPr>
              <a:t>- Cho cả lớp, tổ, cá nhân phát âm chữ q. Cô lắng nghe, động viên và sửa sai cho trẻ</a:t>
            </a:r>
            <a:r>
              <a:rPr lang="fr-FR" sz="3200" dirty="0" smtClean="0"/>
              <a:t>.</a:t>
            </a:r>
            <a:endParaRPr lang="en-US" sz="3200" dirty="0" smtClean="0"/>
          </a:p>
          <a:p>
            <a:r>
              <a:rPr lang="fr-FR" sz="3200" dirty="0" smtClean="0">
                <a:latin typeface="Times New Roman" pitchFamily="18" charset="0"/>
                <a:cs typeface="Times New Roman" pitchFamily="18" charset="0"/>
              </a:rPr>
              <a:t>- Trẻ nhận xét cấu tạo chữ q.</a:t>
            </a:r>
            <a:endParaRPr lang="en-US" sz="3200" dirty="0" smtClean="0">
              <a:latin typeface="Times New Roman" pitchFamily="18" charset="0"/>
              <a:cs typeface="Times New Roman" pitchFamily="18" charset="0"/>
            </a:endParaRPr>
          </a:p>
          <a:p>
            <a:r>
              <a:rPr lang="fr-FR" sz="3200" dirty="0" smtClean="0">
                <a:latin typeface="Times New Roman" pitchFamily="18" charset="0"/>
                <a:cs typeface="Times New Roman" pitchFamily="18" charset="0"/>
              </a:rPr>
              <a:t>- Gồm một nét cong tròn bên trái, và một nét sổ thẳng bên phải.</a:t>
            </a:r>
            <a:endParaRPr lang="en-US" sz="3200" dirty="0" smtClean="0">
              <a:latin typeface="Times New Roman" pitchFamily="18" charset="0"/>
              <a:cs typeface="Times New Roman" pitchFamily="18" charset="0"/>
            </a:endParaRPr>
          </a:p>
          <a:p>
            <a:r>
              <a:rPr lang="fr-FR"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r>
              <a:rPr lang="en-US" sz="3200" dirty="0" smtClean="0">
                <a:latin typeface="Times New Roman" pitchFamily="18" charset="0"/>
                <a:cs typeface="Times New Roman" pitchFamily="18" charset="0"/>
              </a:rPr>
              <a:t> p in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r>
              <a:rPr lang="en-US" sz="3200" dirty="0" smtClean="0">
                <a:latin typeface="Times New Roman" pitchFamily="18" charset="0"/>
                <a:cs typeface="Times New Roman" pitchFamily="18" charset="0"/>
              </a:rPr>
              <a:t> p in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r>
              <a:rPr lang="en-US" sz="3200" dirty="0" smtClean="0">
                <a:latin typeface="Times New Roman" pitchFamily="18" charset="0"/>
                <a:cs typeface="Times New Roman" pitchFamily="18" charset="0"/>
              </a:rPr>
              <a:t> p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6" name="Rectangle 5"/>
          <p:cNvSpPr/>
          <p:nvPr/>
        </p:nvSpPr>
        <p:spPr>
          <a:xfrm>
            <a:off x="5562600" y="4149566"/>
            <a:ext cx="1523174" cy="270843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ủ</a:t>
            </a:r>
            <a:endParaRPr lang="en-US" sz="1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9" name="Rectangle 8"/>
          <p:cNvSpPr/>
          <p:nvPr/>
        </p:nvSpPr>
        <p:spPr>
          <a:xfrm>
            <a:off x="6597069" y="4419600"/>
            <a:ext cx="184731" cy="209288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1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705600" y="4149566"/>
            <a:ext cx="1630575" cy="2708434"/>
          </a:xfrm>
          <a:prstGeom prst="rect">
            <a:avLst/>
          </a:prstGeom>
        </p:spPr>
        <p:txBody>
          <a:bodyPr wrap="none">
            <a:spAutoFit/>
          </a:bodyPr>
          <a:lstStyle/>
          <a:p>
            <a:r>
              <a:rPr lang="en-US" sz="1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a</a:t>
            </a:r>
            <a:endParaRPr lang="en-US" sz="17000" dirty="0">
              <a:latin typeface=".VnAvant" pitchFamily="34" charset="0"/>
            </a:endParaRPr>
          </a:p>
        </p:txBody>
      </p:sp>
      <p:sp>
        <p:nvSpPr>
          <p:cNvPr id="19" name="Rectangle 18"/>
          <p:cNvSpPr/>
          <p:nvPr/>
        </p:nvSpPr>
        <p:spPr>
          <a:xfrm>
            <a:off x="1066800" y="4343400"/>
            <a:ext cx="1587294" cy="2708434"/>
          </a:xfrm>
          <a:prstGeom prst="rect">
            <a:avLst/>
          </a:prstGeom>
        </p:spPr>
        <p:txBody>
          <a:bodyPr wrap="none">
            <a:spAutoFit/>
          </a:bodyPr>
          <a:lstStyle/>
          <a:p>
            <a:pPr algn="ctr"/>
            <a:r>
              <a:rPr lang="en-US" sz="1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c</a:t>
            </a:r>
            <a:endParaRPr lang="en-US" sz="17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sp>
        <p:nvSpPr>
          <p:cNvPr id="20" name="Rectangle 19"/>
          <p:cNvSpPr/>
          <p:nvPr/>
        </p:nvSpPr>
        <p:spPr>
          <a:xfrm>
            <a:off x="2362200" y="4343400"/>
            <a:ext cx="1630575" cy="2708434"/>
          </a:xfrm>
          <a:prstGeom prst="rect">
            <a:avLst/>
          </a:prstGeom>
        </p:spPr>
        <p:txBody>
          <a:bodyPr wrap="none">
            <a:spAutoFit/>
          </a:bodyPr>
          <a:lstStyle/>
          <a:p>
            <a:pPr algn="ctr"/>
            <a:r>
              <a:rPr lang="en-US" sz="1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rPr>
              <a:t>¸</a:t>
            </a:r>
            <a:endParaRPr lang="en-US" sz="17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Avant" pitchFamily="34" charset="0"/>
            </a:endParaRPr>
          </a:p>
        </p:txBody>
      </p:sp>
      <p:pic>
        <p:nvPicPr>
          <p:cNvPr id="25" name="Picture 2" descr="C:\Users\giauvo\Desktop\images.jpg"/>
          <p:cNvPicPr>
            <a:picLocks noChangeAspect="1" noChangeArrowheads="1"/>
          </p:cNvPicPr>
          <p:nvPr/>
        </p:nvPicPr>
        <p:blipFill>
          <a:blip r:embed="rId3"/>
          <a:srcRect/>
          <a:stretch>
            <a:fillRect/>
          </a:stretch>
        </p:blipFill>
        <p:spPr bwMode="auto">
          <a:xfrm>
            <a:off x="381000" y="0"/>
            <a:ext cx="8229600" cy="4608576"/>
          </a:xfrm>
          <a:prstGeom prst="rect">
            <a:avLst/>
          </a:prstGeom>
          <a:noFill/>
        </p:spPr>
      </p:pic>
      <p:sp>
        <p:nvSpPr>
          <p:cNvPr id="11" name="Rectangle 10"/>
          <p:cNvSpPr/>
          <p:nvPr/>
        </p:nvSpPr>
        <p:spPr>
          <a:xfrm>
            <a:off x="4267200" y="4149566"/>
            <a:ext cx="1630575" cy="2708434"/>
          </a:xfrm>
          <a:prstGeom prst="rect">
            <a:avLst/>
          </a:prstGeom>
        </p:spPr>
        <p:txBody>
          <a:bodyPr wrap="none">
            <a:spAutoFit/>
          </a:bodyPr>
          <a:lstStyle/>
          <a:p>
            <a:r>
              <a:rPr lang="en-US" sz="17000" b="1" spc="50" dirty="0" smtClean="0">
                <a:ln w="11430"/>
                <a:solidFill>
                  <a:srgbClr val="FFFF00"/>
                </a:solidFill>
                <a:effectLst>
                  <a:outerShdw blurRad="76200" dist="50800" dir="5400000" algn="tl" rotWithShape="0">
                    <a:srgbClr val="000000">
                      <a:alpha val="65000"/>
                    </a:srgbClr>
                  </a:outerShdw>
                </a:effectLst>
                <a:latin typeface=".VnAvant" pitchFamily="34" charset="0"/>
              </a:rPr>
              <a:t>q</a:t>
            </a:r>
            <a:endParaRPr lang="en-US" sz="17000" dirty="0">
              <a:solidFill>
                <a:srgbClr val="FFFF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8" presetClass="exit" presetSubtype="16" fill="hold" grpId="1" nodeType="clickEffect">
                                  <p:stCondLst>
                                    <p:cond delay="0"/>
                                  </p:stCondLst>
                                  <p:childTnLst>
                                    <p:animEffect transition="out" filter="diamond(in)">
                                      <p:cBhvr>
                                        <p:cTn id="30" dur="2000"/>
                                        <p:tgtEl>
                                          <p:spTgt spid="20"/>
                                        </p:tgtEl>
                                      </p:cBhvr>
                                    </p:animEffect>
                                    <p:set>
                                      <p:cBhvr>
                                        <p:cTn id="31"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64" presetClass="path" presetSubtype="0" accel="50000" decel="50000" fill="hold" grpId="1" nodeType="clickEffect">
                                  <p:stCondLst>
                                    <p:cond delay="0"/>
                                  </p:stCondLst>
                                  <p:childTnLst>
                                    <p:animMotion origin="layout" path="M 8.33333E-7 3.7037E-6 L -0.00573 -0.43588 " pathEditMode="relative" rAng="0" ptsTypes="AA">
                                      <p:cBhvr>
                                        <p:cTn id="36" dur="2000" fill="hold"/>
                                        <p:tgtEl>
                                          <p:spTgt spid="11"/>
                                        </p:tgtEl>
                                        <p:attrNameLst>
                                          <p:attrName>ppt_x</p:attrName>
                                          <p:attrName>ppt_y</p:attrName>
                                        </p:attrNameLst>
                                      </p:cBhvr>
                                      <p:rCtr x="-3" y="-218"/>
                                    </p:animMotion>
                                  </p:childTnLst>
                                </p:cTn>
                              </p:par>
                              <p:par>
                                <p:cTn id="37" presetID="6" presetClass="emph" presetSubtype="0" fill="hold" grpId="2" nodeType="withEffect">
                                  <p:stCondLst>
                                    <p:cond delay="0"/>
                                  </p:stCondLst>
                                  <p:childTnLst>
                                    <p:animScale>
                                      <p:cBhvr>
                                        <p:cTn id="38" dur="2000" fill="hold"/>
                                        <p:tgtEl>
                                          <p:spTgt spid="11"/>
                                        </p:tgtEl>
                                      </p:cBhvr>
                                      <p:by x="150000" y="150000"/>
                                    </p:animScale>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p:bldP spid="6" grpId="1"/>
      <p:bldP spid="10" grpId="0"/>
      <p:bldP spid="10" grpId="1"/>
      <p:bldP spid="19" grpId="0"/>
      <p:bldP spid="19" grpId="1"/>
      <p:bldP spid="20" grpId="0"/>
      <p:bldP spid="20" grpId="1"/>
      <p:bldP spid="11" grpId="0"/>
      <p:bldP spid="11" grpId="1"/>
      <p:bldP spid="11"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jpg"/>
          <p:cNvPicPr>
            <a:picLocks noGrp="1" noChangeAspect="1"/>
          </p:cNvPicPr>
          <p:nvPr isPhoto="1"/>
        </p:nvPicPr>
        <p:blipFill>
          <a:blip r:embed="rId2">
            <a:lum/>
          </a:blip>
          <a:stretch>
            <a:fillRect/>
          </a:stretch>
        </p:blipFill>
        <p:spPr>
          <a:xfrm>
            <a:off x="152400" y="0"/>
            <a:ext cx="9144000" cy="6858000"/>
          </a:xfrm>
          <a:prstGeom prst="rect">
            <a:avLst/>
          </a:prstGeom>
          <a:noFill/>
          <a:ln>
            <a:noFill/>
          </a:ln>
        </p:spPr>
      </p:pic>
      <p:pic>
        <p:nvPicPr>
          <p:cNvPr id="5" name="Picture 62" descr="12"/>
          <p:cNvPicPr>
            <a:picLocks noChangeAspect="1" noChangeArrowheads="1" noCrop="1"/>
          </p:cNvPicPr>
          <p:nvPr/>
        </p:nvPicPr>
        <p:blipFill>
          <a:blip r:embed="rId3"/>
          <a:srcRect/>
          <a:stretch>
            <a:fillRect/>
          </a:stretch>
        </p:blipFill>
        <p:spPr bwMode="auto">
          <a:xfrm>
            <a:off x="7543800" y="228600"/>
            <a:ext cx="1600200" cy="6000750"/>
          </a:xfrm>
          <a:prstGeom prst="rect">
            <a:avLst/>
          </a:prstGeom>
          <a:noFill/>
        </p:spPr>
      </p:pic>
      <p:pic>
        <p:nvPicPr>
          <p:cNvPr id="2050" name="Picture 2"/>
          <p:cNvPicPr>
            <a:picLocks noChangeAspect="1" noChangeArrowheads="1"/>
          </p:cNvPicPr>
          <p:nvPr/>
        </p:nvPicPr>
        <p:blipFill>
          <a:blip r:embed="rId4"/>
          <a:srcRect/>
          <a:stretch>
            <a:fillRect/>
          </a:stretch>
        </p:blipFill>
        <p:spPr bwMode="auto">
          <a:xfrm>
            <a:off x="2895600" y="609600"/>
            <a:ext cx="3505200" cy="5562600"/>
          </a:xfrm>
          <a:prstGeom prst="rect">
            <a:avLst/>
          </a:prstGeom>
          <a:noFill/>
          <a:ln w="9525">
            <a:noFill/>
            <a:miter lim="800000"/>
            <a:headEnd/>
            <a:tailEnd/>
          </a:ln>
          <a:effectLst/>
        </p:spPr>
      </p:pic>
      <p:pic>
        <p:nvPicPr>
          <p:cNvPr id="8" name="Picture 5" descr="NET 11"/>
          <p:cNvPicPr>
            <a:picLocks noChangeAspect="1" noChangeArrowheads="1"/>
          </p:cNvPicPr>
          <p:nvPr/>
        </p:nvPicPr>
        <p:blipFill>
          <a:blip r:embed="rId5"/>
          <a:srcRect/>
          <a:stretch>
            <a:fillRect/>
          </a:stretch>
        </p:blipFill>
        <p:spPr bwMode="auto">
          <a:xfrm>
            <a:off x="2971800" y="1371600"/>
            <a:ext cx="2361080" cy="3352800"/>
          </a:xfrm>
          <a:prstGeom prst="rect">
            <a:avLst/>
          </a:prstGeom>
          <a:noFill/>
          <a:ln w="9525">
            <a:noFill/>
            <a:miter lim="800000"/>
            <a:headEnd/>
            <a:tailEnd/>
          </a:ln>
        </p:spPr>
      </p:pic>
      <p:pic>
        <p:nvPicPr>
          <p:cNvPr id="9" name="Picture 7" descr="NET 5"/>
          <p:cNvPicPr>
            <a:picLocks noChangeAspect="1" noChangeArrowheads="1"/>
          </p:cNvPicPr>
          <p:nvPr/>
        </p:nvPicPr>
        <p:blipFill>
          <a:blip r:embed="rId6"/>
          <a:srcRect/>
          <a:stretch>
            <a:fillRect/>
          </a:stretch>
        </p:blipFill>
        <p:spPr bwMode="auto">
          <a:xfrm rot="5400000">
            <a:off x="3431308" y="3198092"/>
            <a:ext cx="4414982" cy="76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611</Words>
  <Application>Microsoft Office PowerPoint</Application>
  <PresentationFormat>On-screen Show (4:3)</PresentationFormat>
  <Paragraphs>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Dang</dc:creator>
  <cp:lastModifiedBy>Smart</cp:lastModifiedBy>
  <cp:revision>77</cp:revision>
  <dcterms:created xsi:type="dcterms:W3CDTF">2015-03-20T17:35:10Z</dcterms:created>
  <dcterms:modified xsi:type="dcterms:W3CDTF">2015-04-17T06:21:28Z</dcterms:modified>
</cp:coreProperties>
</file>