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6D9FD4-FB80-4E98-8AC5-8D9D3A45318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217185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9FD4-FB80-4E98-8AC5-8D9D3A45318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3270408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9FD4-FB80-4E98-8AC5-8D9D3A45318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213619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D9FD4-FB80-4E98-8AC5-8D9D3A45318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246747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D9FD4-FB80-4E98-8AC5-8D9D3A45318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1912898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6D9FD4-FB80-4E98-8AC5-8D9D3A453184}"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36346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6D9FD4-FB80-4E98-8AC5-8D9D3A453184}"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281457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6D9FD4-FB80-4E98-8AC5-8D9D3A453184}"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422633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D9FD4-FB80-4E98-8AC5-8D9D3A453184}"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167482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D9FD4-FB80-4E98-8AC5-8D9D3A453184}"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95643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D9FD4-FB80-4E98-8AC5-8D9D3A453184}"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1FCE-F447-4D1D-A300-B47753E560D2}" type="slidenum">
              <a:rPr lang="en-US" smtClean="0"/>
              <a:t>‹#›</a:t>
            </a:fld>
            <a:endParaRPr lang="en-US"/>
          </a:p>
        </p:txBody>
      </p:sp>
    </p:spTree>
    <p:extLst>
      <p:ext uri="{BB962C8B-B14F-4D97-AF65-F5344CB8AC3E}">
        <p14:creationId xmlns:p14="http://schemas.microsoft.com/office/powerpoint/2010/main" val="392295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D9FD4-FB80-4E98-8AC5-8D9D3A453184}" type="datetimeFigureOut">
              <a:rPr lang="en-US" smtClean="0"/>
              <a:t>4/29/2019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1FCE-F447-4D1D-A300-B47753E560D2}" type="slidenum">
              <a:rPr lang="en-US" smtClean="0"/>
              <a:t>‹#›</a:t>
            </a:fld>
            <a:endParaRPr lang="en-US"/>
          </a:p>
        </p:txBody>
      </p:sp>
    </p:spTree>
    <p:extLst>
      <p:ext uri="{BB962C8B-B14F-4D97-AF65-F5344CB8AC3E}">
        <p14:creationId xmlns:p14="http://schemas.microsoft.com/office/powerpoint/2010/main" val="389869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5852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66800" y="1676400"/>
            <a:ext cx="8077200" cy="646331"/>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HOẠT ĐỘNG LÀM QUEN VĂN HỌC</a:t>
            </a:r>
            <a:endParaRPr lang="en-US" sz="3600" b="1" dirty="0">
              <a:latin typeface="Times New Roman" pitchFamily="18" charset="0"/>
              <a:cs typeface="Times New Roman" pitchFamily="18" charset="0"/>
            </a:endParaRPr>
          </a:p>
        </p:txBody>
      </p:sp>
      <p:sp>
        <p:nvSpPr>
          <p:cNvPr id="5" name="TextBox 4"/>
          <p:cNvSpPr txBox="1"/>
          <p:nvPr/>
        </p:nvSpPr>
        <p:spPr>
          <a:xfrm>
            <a:off x="1257300" y="2768162"/>
            <a:ext cx="76962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ĐỀ TÀI: TRUYỆN “SỰ TÍCH NGÀY VÀ ĐÊM”</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3082636" y="3733800"/>
            <a:ext cx="56388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Giáo viên: Đặng Thị Thu Uyên</a:t>
            </a:r>
          </a:p>
          <a:p>
            <a:r>
              <a:rPr lang="en-US" sz="2800" b="1" dirty="0" smtClean="0">
                <a:latin typeface="Times New Roman" pitchFamily="18" charset="0"/>
                <a:cs typeface="Times New Roman" pitchFamily="18" charset="0"/>
              </a:rPr>
              <a:t>Lớp: 5-6 tuổi</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16209911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1524000"/>
            <a:ext cx="8077200" cy="3970318"/>
          </a:xfrm>
          <a:prstGeom prst="rect">
            <a:avLst/>
          </a:prstGeom>
          <a:noFill/>
        </p:spPr>
        <p:txBody>
          <a:bodyPr wrap="square" rtlCol="0">
            <a:spAutoFit/>
          </a:bodyPr>
          <a:lstStyle/>
          <a:p>
            <a:r>
              <a:rPr lang="vi-VN" sz="3600" b="1" dirty="0" smtClean="0">
                <a:solidFill>
                  <a:srgbClr val="FF0000"/>
                </a:solidFill>
                <a:latin typeface="Times New Roman" pitchFamily="18" charset="0"/>
                <a:cs typeface="Times New Roman" pitchFamily="18" charset="0"/>
              </a:rPr>
              <a:t>I.Mục tiêu </a:t>
            </a:r>
          </a:p>
          <a:p>
            <a:r>
              <a:rPr lang="vi-VN" sz="3600" dirty="0" smtClean="0">
                <a:latin typeface="Times New Roman" pitchFamily="18" charset="0"/>
                <a:cs typeface="Times New Roman" pitchFamily="18" charset="0"/>
              </a:rPr>
              <a:t>- Nhớ tên truyện, tên nhân vật và hiểu nội dung câu chuyện: “Sự tích ngày và đêm”. </a:t>
            </a:r>
          </a:p>
          <a:p>
            <a:r>
              <a:rPr lang="vi-VN" sz="3600" dirty="0" smtClean="0">
                <a:latin typeface="Times New Roman" pitchFamily="18" charset="0"/>
                <a:cs typeface="Times New Roman" pitchFamily="18" charset="0"/>
              </a:rPr>
              <a:t>- Phát triển kỹ năng chú ý, quan sát, ghi nhớ, kể chuyện diễn cảm. </a:t>
            </a:r>
          </a:p>
          <a:p>
            <a:r>
              <a:rPr lang="vi-VN" sz="3600" dirty="0" smtClean="0">
                <a:latin typeface="Times New Roman" pitchFamily="18" charset="0"/>
                <a:cs typeface="Times New Roman" pitchFamily="18" charset="0"/>
              </a:rPr>
              <a:t>- Hứng thú tham gia hoạt động </a:t>
            </a:r>
            <a:r>
              <a:rPr lang="en-US" sz="3600" dirty="0" smtClean="0">
                <a:latin typeface="Times New Roman" pitchFamily="18" charset="0"/>
                <a:cs typeface="Times New Roman" pitchFamily="18" charset="0"/>
              </a:rPr>
              <a:t>cùng cô và các bạn</a:t>
            </a:r>
            <a:endParaRPr lang="vi-VN" sz="3600" dirty="0">
              <a:latin typeface="Times New Roman" pitchFamily="18" charset="0"/>
              <a:cs typeface="Times New Roman" pitchFamily="18" charset="0"/>
            </a:endParaRPr>
          </a:p>
        </p:txBody>
      </p:sp>
    </p:spTree>
    <p:extLst>
      <p:ext uri="{BB962C8B-B14F-4D97-AF65-F5344CB8AC3E}">
        <p14:creationId xmlns:p14="http://schemas.microsoft.com/office/powerpoint/2010/main" val="48074947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1828800"/>
            <a:ext cx="8534400" cy="2862322"/>
          </a:xfrm>
          <a:prstGeom prst="rect">
            <a:avLst/>
          </a:prstGeom>
          <a:noFill/>
        </p:spPr>
        <p:txBody>
          <a:bodyPr wrap="square" rtlCol="0">
            <a:spAutoFit/>
          </a:bodyPr>
          <a:lstStyle/>
          <a:p>
            <a:r>
              <a:rPr lang="vi-VN" sz="3600" b="1" dirty="0" smtClean="0">
                <a:solidFill>
                  <a:srgbClr val="FF0000"/>
                </a:solidFill>
                <a:latin typeface="Times New Roman" pitchFamily="18" charset="0"/>
                <a:cs typeface="Times New Roman" pitchFamily="18" charset="0"/>
              </a:rPr>
              <a:t>II.Chuẩn bị </a:t>
            </a:r>
          </a:p>
          <a:p>
            <a:r>
              <a:rPr lang="vi-VN" sz="3600" dirty="0" smtClean="0">
                <a:latin typeface="Times New Roman" pitchFamily="18" charset="0"/>
                <a:cs typeface="Times New Roman" pitchFamily="18" charset="0"/>
              </a:rPr>
              <a:t>- Cô: Bài hát “Gà gáy le te”, mô hình câu chuyện ” Sự tích ngày và đêm”, mũ 3 nhân vật trong truyện</a:t>
            </a:r>
          </a:p>
          <a:p>
            <a:r>
              <a:rPr lang="vi-VN" sz="3600" dirty="0" smtClean="0">
                <a:latin typeface="Times New Roman" pitchFamily="18" charset="0"/>
                <a:cs typeface="Times New Roman" pitchFamily="18" charset="0"/>
              </a:rPr>
              <a:t>- Trẻ: Không</a:t>
            </a:r>
            <a:endParaRPr lang="vi-VN" sz="3600" dirty="0">
              <a:latin typeface="Times New Roman" pitchFamily="18" charset="0"/>
              <a:cs typeface="Times New Roman" pitchFamily="18" charset="0"/>
            </a:endParaRPr>
          </a:p>
        </p:txBody>
      </p:sp>
    </p:spTree>
    <p:extLst>
      <p:ext uri="{BB962C8B-B14F-4D97-AF65-F5344CB8AC3E}">
        <p14:creationId xmlns:p14="http://schemas.microsoft.com/office/powerpoint/2010/main" val="332533827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46364" y="1351508"/>
            <a:ext cx="8153400" cy="4154984"/>
          </a:xfrm>
          <a:prstGeom prst="rect">
            <a:avLst/>
          </a:prstGeom>
          <a:noFill/>
        </p:spPr>
        <p:txBody>
          <a:bodyPr wrap="square" rtlCol="0">
            <a:spAutoFit/>
          </a:bodyPr>
          <a:lstStyle/>
          <a:p>
            <a:r>
              <a:rPr lang="vi-VN" sz="2400" b="1" dirty="0" smtClean="0">
                <a:solidFill>
                  <a:srgbClr val="FF0000"/>
                </a:solidFill>
                <a:latin typeface="Times New Roman" pitchFamily="18" charset="0"/>
                <a:cs typeface="Times New Roman" pitchFamily="18" charset="0"/>
              </a:rPr>
              <a:t>III.Tiến trình hoạt động</a:t>
            </a:r>
          </a:p>
          <a:p>
            <a:r>
              <a:rPr lang="vi-VN" sz="2400" dirty="0" smtClean="0">
                <a:solidFill>
                  <a:srgbClr val="FF0000"/>
                </a:solidFill>
                <a:latin typeface="Times New Roman" pitchFamily="18" charset="0"/>
                <a:cs typeface="Times New Roman" pitchFamily="18" charset="0"/>
              </a:rPr>
              <a:t>* Hoạt động 1 :Ổn định, giới thiệu</a:t>
            </a:r>
          </a:p>
          <a:p>
            <a:r>
              <a:rPr lang="vi-VN" sz="2400" dirty="0" smtClean="0">
                <a:latin typeface="Times New Roman" pitchFamily="18" charset="0"/>
                <a:cs typeface="Times New Roman" pitchFamily="18" charset="0"/>
              </a:rPr>
              <a:t>- Cô cùng trẻ chơi trò chơi “Con rùa”. Cô giả tiếng gà trống gáy “Ò ó o” đánh thức các chú rùa dậy</a:t>
            </a:r>
          </a:p>
          <a:p>
            <a:r>
              <a:rPr lang="vi-VN" sz="2400" dirty="0" smtClean="0">
                <a:latin typeface="Times New Roman" pitchFamily="18" charset="0"/>
                <a:cs typeface="Times New Roman" pitchFamily="18" charset="0"/>
              </a:rPr>
              <a:t>+ Cô vừa kêu tiếng con gì?</a:t>
            </a:r>
          </a:p>
          <a:p>
            <a:r>
              <a:rPr lang="vi-VN" sz="2400" dirty="0" smtClean="0">
                <a:latin typeface="Times New Roman" pitchFamily="18" charset="0"/>
                <a:cs typeface="Times New Roman" pitchFamily="18" charset="0"/>
              </a:rPr>
              <a:t>+ Tại sao gà trống lại gáy vào buổi sáng?</a:t>
            </a:r>
          </a:p>
          <a:p>
            <a:r>
              <a:rPr lang="vi-VN" sz="2400" dirty="0" smtClean="0">
                <a:latin typeface="Times New Roman" pitchFamily="18" charset="0"/>
                <a:cs typeface="Times New Roman" pitchFamily="18" charset="0"/>
              </a:rPr>
              <a:t>- Cô giới thiệu: Gà trống gáy vào buổi sáng là để đánh thức ông Mặt Trời và tất cả mọi người thức dậy sau một đêm dài để bước vào một ngày mới. Và hôm nay, cô cũng có một câu chuyện nói về sự tích ngày và đêm muốn kể cho các con nghe, các con hãy lắng nghe</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cô kể.</a:t>
            </a:r>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val="3325338273"/>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609600"/>
            <a:ext cx="8416636" cy="5324535"/>
          </a:xfrm>
          <a:prstGeom prst="rect">
            <a:avLst/>
          </a:prstGeom>
          <a:noFill/>
        </p:spPr>
        <p:txBody>
          <a:bodyPr wrap="square" rtlCol="0">
            <a:spAutoFit/>
          </a:bodyPr>
          <a:lstStyle/>
          <a:p>
            <a:r>
              <a:rPr lang="vi-VN" sz="2000" b="1" dirty="0" smtClean="0">
                <a:solidFill>
                  <a:srgbClr val="FF0000"/>
                </a:solidFill>
                <a:latin typeface="Times New Roman" pitchFamily="18" charset="0"/>
                <a:cs typeface="Times New Roman" pitchFamily="18" charset="0"/>
              </a:rPr>
              <a:t>* Hoạt động 2 : Kể chuyện “Sự tích ngày và đêm”</a:t>
            </a:r>
          </a:p>
          <a:p>
            <a:r>
              <a:rPr lang="vi-VN" sz="2000" b="1" dirty="0" smtClean="0">
                <a:latin typeface="Times New Roman" pitchFamily="18" charset="0"/>
                <a:cs typeface="Times New Roman" pitchFamily="18" charset="0"/>
              </a:rPr>
              <a:t>- Cô kể diễn cảm 1 lần</a:t>
            </a:r>
          </a:p>
          <a:p>
            <a:r>
              <a:rPr lang="vi-VN" sz="2000" b="1" dirty="0" smtClean="0">
                <a:latin typeface="Times New Roman" pitchFamily="18" charset="0"/>
                <a:cs typeface="Times New Roman" pitchFamily="18" charset="0"/>
              </a:rPr>
              <a:t>+ Cô vừa kể câu chuyện có tên là gì?</a:t>
            </a:r>
          </a:p>
          <a:p>
            <a:r>
              <a:rPr lang="vi-VN" sz="2000" b="1" dirty="0" smtClean="0">
                <a:latin typeface="Times New Roman" pitchFamily="18" charset="0"/>
                <a:cs typeface="Times New Roman" pitchFamily="18" charset="0"/>
              </a:rPr>
              <a:t>+ Trong câu chuyện có những nhân vật nào?</a:t>
            </a:r>
          </a:p>
          <a:p>
            <a:r>
              <a:rPr lang="vi-VN" sz="2000" b="1" dirty="0" smtClean="0">
                <a:latin typeface="Times New Roman" pitchFamily="18" charset="0"/>
                <a:cs typeface="Times New Roman" pitchFamily="18" charset="0"/>
              </a:rPr>
              <a:t>- Cô kể lần 2 kết hợp với mô hình câu chuyện</a:t>
            </a:r>
          </a:p>
          <a:p>
            <a:r>
              <a:rPr lang="vi-VN" sz="2000" b="1" dirty="0" smtClean="0">
                <a:latin typeface="Times New Roman" pitchFamily="18" charset="0"/>
                <a:cs typeface="Times New Roman" pitchFamily="18" charset="0"/>
              </a:rPr>
              <a:t>- Đàm thoại: </a:t>
            </a:r>
          </a:p>
          <a:p>
            <a:r>
              <a:rPr lang="vi-VN" sz="2000" b="1" dirty="0" smtClean="0">
                <a:latin typeface="Times New Roman" pitchFamily="18" charset="0"/>
                <a:cs typeface="Times New Roman" pitchFamily="18" charset="0"/>
              </a:rPr>
              <a:t>+ Vì thích chiếc mũ của Gà Trống, Mặt Trăng đã nói gì?</a:t>
            </a:r>
          </a:p>
          <a:p>
            <a:r>
              <a:rPr lang="vi-VN" sz="2000" b="1" dirty="0" smtClean="0">
                <a:latin typeface="Times New Roman" pitchFamily="18" charset="0"/>
                <a:cs typeface="Times New Roman" pitchFamily="18" charset="0"/>
              </a:rPr>
              <a:t>+ Gà Trống trả lời Mặt Trăng như thế nào?</a:t>
            </a:r>
          </a:p>
          <a:p>
            <a:r>
              <a:rPr lang="vi-VN" sz="2000" b="1" dirty="0" smtClean="0">
                <a:latin typeface="Times New Roman" pitchFamily="18" charset="0"/>
                <a:cs typeface="Times New Roman" pitchFamily="18" charset="0"/>
              </a:rPr>
              <a:t>+ Chuyện gì xảy ra với bạn Gà Trống?</a:t>
            </a:r>
          </a:p>
          <a:p>
            <a:r>
              <a:rPr lang="vi-VN" sz="2000" b="1" dirty="0" smtClean="0">
                <a:latin typeface="Times New Roman" pitchFamily="18" charset="0"/>
                <a:cs typeface="Times New Roman" pitchFamily="18" charset="0"/>
              </a:rPr>
              <a:t>+ Gà Trống đã gọi Mặt Trời giúp đỡ như thế nào?</a:t>
            </a:r>
          </a:p>
          <a:p>
            <a:r>
              <a:rPr lang="vi-VN" sz="2000" b="1" dirty="0" smtClean="0">
                <a:latin typeface="Times New Roman" pitchFamily="18" charset="0"/>
                <a:cs typeface="Times New Roman" pitchFamily="18" charset="0"/>
              </a:rPr>
              <a:t>+ Mặt Trời an ủi Gà Trống ra sao?</a:t>
            </a:r>
          </a:p>
          <a:p>
            <a:r>
              <a:rPr lang="vi-VN" sz="2000" b="1" dirty="0" smtClean="0">
                <a:latin typeface="Times New Roman" pitchFamily="18" charset="0"/>
                <a:cs typeface="Times New Roman" pitchFamily="18" charset="0"/>
              </a:rPr>
              <a:t>+ Vì sao Mặt Trăng đợi đến tối mới xuất hiện?</a:t>
            </a:r>
          </a:p>
          <a:p>
            <a:r>
              <a:rPr lang="vi-VN" sz="2000" b="1" dirty="0" smtClean="0">
                <a:latin typeface="Times New Roman" pitchFamily="18" charset="0"/>
                <a:cs typeface="Times New Roman" pitchFamily="18" charset="0"/>
              </a:rPr>
              <a:t>+ Qua câu chuyện giúp các con biết được điều gì?</a:t>
            </a:r>
          </a:p>
          <a:p>
            <a:r>
              <a:rPr lang="vi-VN" sz="2000" b="1" dirty="0" smtClean="0">
                <a:latin typeface="Times New Roman" pitchFamily="18" charset="0"/>
                <a:cs typeface="Times New Roman" pitchFamily="18" charset="0"/>
              </a:rPr>
              <a:t>+ Khi nào gọi là ban ngày, khi nào gọi là ban đêm?</a:t>
            </a:r>
          </a:p>
          <a:p>
            <a:r>
              <a:rPr lang="vi-VN" sz="2000" b="1" dirty="0" smtClean="0">
                <a:latin typeface="Times New Roman" pitchFamily="18" charset="0"/>
                <a:cs typeface="Times New Roman" pitchFamily="18" charset="0"/>
              </a:rPr>
              <a:t>(Cô cho nhiều trẻ nói lại lời thoại của nhân vật)</a:t>
            </a:r>
          </a:p>
          <a:p>
            <a:r>
              <a:rPr lang="vi-VN" sz="2000" b="1" dirty="0" smtClean="0">
                <a:latin typeface="Times New Roman" pitchFamily="18" charset="0"/>
                <a:cs typeface="Times New Roman" pitchFamily="18" charset="0"/>
              </a:rPr>
              <a:t>- Giáo dục trẻ: Không vứt đồ của bạn, tranh giành đồ dùng đồ chơi với bạn, biết chia sẽ và giúp đỡ bạn.</a:t>
            </a:r>
            <a:endParaRPr lang="vi-VN"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85854605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46364" y="1351508"/>
            <a:ext cx="8153400" cy="4031873"/>
          </a:xfrm>
          <a:prstGeom prst="rect">
            <a:avLst/>
          </a:prstGeom>
          <a:noFill/>
        </p:spPr>
        <p:txBody>
          <a:bodyPr wrap="square" rtlCol="0">
            <a:spAutoFit/>
          </a:bodyPr>
          <a:lstStyle/>
          <a:p>
            <a:r>
              <a:rPr lang="vi-VN" sz="3200" b="1" dirty="0" smtClean="0">
                <a:solidFill>
                  <a:srgbClr val="FF0000"/>
                </a:solidFill>
                <a:latin typeface="Times New Roman" pitchFamily="18" charset="0"/>
                <a:cs typeface="Times New Roman" pitchFamily="18" charset="0"/>
              </a:rPr>
              <a:t>* Hoạt động 3: Trẻ kể chuyện</a:t>
            </a:r>
          </a:p>
          <a:p>
            <a:r>
              <a:rPr lang="vi-VN" sz="3200" b="1" dirty="0" smtClean="0">
                <a:latin typeface="Times New Roman" pitchFamily="18" charset="0"/>
                <a:cs typeface="Times New Roman" pitchFamily="18" charset="0"/>
              </a:rPr>
              <a:t>- Cô chia cả lớp thành 3 nhóm nói lời thoại nhân vật, cô là người dẫn truyện </a:t>
            </a:r>
          </a:p>
          <a:p>
            <a:r>
              <a:rPr lang="vi-VN" sz="3200" b="1" dirty="0" smtClean="0">
                <a:latin typeface="Times New Roman" pitchFamily="18" charset="0"/>
                <a:cs typeface="Times New Roman" pitchFamily="18" charset="0"/>
              </a:rPr>
              <a:t>- Mời 3-4 cá nhân kể nối tiếp</a:t>
            </a:r>
            <a:r>
              <a:rPr lang="en-US" sz="3200" b="1" dirty="0" smtClean="0">
                <a:latin typeface="Times New Roman" pitchFamily="18" charset="0"/>
                <a:cs typeface="Times New Roman" pitchFamily="18" charset="0"/>
              </a:rPr>
              <a:t>, cả lớp lắng nghe và nói lời thoại nhân vật cùng với bạn</a:t>
            </a:r>
            <a:endParaRPr lang="vi-VN" sz="3200" b="1" dirty="0" smtClean="0">
              <a:latin typeface="Times New Roman" pitchFamily="18" charset="0"/>
              <a:cs typeface="Times New Roman" pitchFamily="18" charset="0"/>
            </a:endParaRPr>
          </a:p>
          <a:p>
            <a:r>
              <a:rPr lang="vi-VN" sz="3200" b="1" dirty="0" smtClean="0">
                <a:latin typeface="Times New Roman" pitchFamily="18" charset="0"/>
                <a:cs typeface="Times New Roman" pitchFamily="18" charset="0"/>
              </a:rPr>
              <a:t>- Mời cá nhân kể chuyện. </a:t>
            </a:r>
          </a:p>
          <a:p>
            <a:r>
              <a:rPr lang="vi-VN" sz="3200" b="1" dirty="0" smtClean="0">
                <a:latin typeface="Times New Roman" pitchFamily="18" charset="0"/>
                <a:cs typeface="Times New Roman" pitchFamily="18" charset="0"/>
              </a:rPr>
              <a:t>- Hát và vận động bài hát “Gà gáy le te”</a:t>
            </a:r>
          </a:p>
          <a:p>
            <a:r>
              <a:rPr lang="vi-VN" sz="3200" b="1" dirty="0" smtClean="0">
                <a:latin typeface="Times New Roman" pitchFamily="18" charset="0"/>
                <a:cs typeface="Times New Roman" pitchFamily="18" charset="0"/>
              </a:rPr>
              <a:t>- Kết thúc.</a:t>
            </a:r>
            <a:endParaRPr lang="vi-VN"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85854605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516</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 AnVy</dc:creator>
  <cp:lastModifiedBy>Laptop AnVy</cp:lastModifiedBy>
  <cp:revision>3</cp:revision>
  <dcterms:created xsi:type="dcterms:W3CDTF">2019-04-29T03:21:44Z</dcterms:created>
  <dcterms:modified xsi:type="dcterms:W3CDTF">2019-04-29T03:49:45Z</dcterms:modified>
</cp:coreProperties>
</file>