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FCDD-AC37-4B74-A60D-3E10B74248E7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31B68CE-BD62-4D92-AD9F-ECDF8D4B3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3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FCDD-AC37-4B74-A60D-3E10B74248E7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1B68CE-BD62-4D92-AD9F-ECDF8D4B3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5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FCDD-AC37-4B74-A60D-3E10B74248E7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1B68CE-BD62-4D92-AD9F-ECDF8D4B382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0724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FCDD-AC37-4B74-A60D-3E10B74248E7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1B68CE-BD62-4D92-AD9F-ECDF8D4B3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24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FCDD-AC37-4B74-A60D-3E10B74248E7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1B68CE-BD62-4D92-AD9F-ECDF8D4B382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144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FCDD-AC37-4B74-A60D-3E10B74248E7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1B68CE-BD62-4D92-AD9F-ECDF8D4B3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75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FCDD-AC37-4B74-A60D-3E10B74248E7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68CE-BD62-4D92-AD9F-ECDF8D4B3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27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FCDD-AC37-4B74-A60D-3E10B74248E7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68CE-BD62-4D92-AD9F-ECDF8D4B3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5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FCDD-AC37-4B74-A60D-3E10B74248E7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68CE-BD62-4D92-AD9F-ECDF8D4B3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9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FCDD-AC37-4B74-A60D-3E10B74248E7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1B68CE-BD62-4D92-AD9F-ECDF8D4B3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FCDD-AC37-4B74-A60D-3E10B74248E7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31B68CE-BD62-4D92-AD9F-ECDF8D4B3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9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FCDD-AC37-4B74-A60D-3E10B74248E7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31B68CE-BD62-4D92-AD9F-ECDF8D4B3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FCDD-AC37-4B74-A60D-3E10B74248E7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68CE-BD62-4D92-AD9F-ECDF8D4B3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69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FCDD-AC37-4B74-A60D-3E10B74248E7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68CE-BD62-4D92-AD9F-ECDF8D4B3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24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FCDD-AC37-4B74-A60D-3E10B74248E7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68CE-BD62-4D92-AD9F-ECDF8D4B3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0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FCDD-AC37-4B74-A60D-3E10B74248E7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1B68CE-BD62-4D92-AD9F-ECDF8D4B3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86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9FCDD-AC37-4B74-A60D-3E10B74248E7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31B68CE-BD62-4D92-AD9F-ECDF8D4B3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1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ekpng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i.wikipedia.org/wiki/Ph%E1%BA%A7n_m%E1%BB%81m_tr%C3%ACnh_di%E1%BB%85n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tuhocdohoa.vn/xuat-video-trong-camtasi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9443" y="1654486"/>
            <a:ext cx="1020769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cách sử dụng các phần mềm thiết kế video cơ </a:t>
            </a:r>
            <a:r>
              <a:rPr lang="vi-VN" sz="54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5400" b="1" dirty="0" smtClean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cap="none" spc="0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5400" b="1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cap="none" spc="0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5400" b="1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5400" b="1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54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67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4597" y="217712"/>
            <a:ext cx="2704587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Canva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4596" y="700729"/>
            <a:ext cx="869563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thoải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729731" y="1430160"/>
            <a:ext cx="9350073" cy="1607550"/>
            <a:chOff x="7" y="7"/>
            <a:chExt cx="5918" cy="2614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" y="15"/>
              <a:ext cx="5903" cy="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7" y="7"/>
              <a:ext cx="5918" cy="261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481847" y="3042630"/>
            <a:ext cx="1059990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Ảnh</a:t>
            </a:r>
            <a:r>
              <a:rPr lang="en-US" i="1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đã</a:t>
            </a:r>
            <a:r>
              <a:rPr lang="en-US" i="1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được</a:t>
            </a:r>
            <a:r>
              <a:rPr lang="en-US" i="1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tải</a:t>
            </a:r>
            <a:r>
              <a:rPr lang="en-US" i="1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lên</a:t>
            </a:r>
            <a:r>
              <a:rPr lang="en-US" i="1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Canva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chèn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̃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hình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sẵn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280707"/>
              </p:ext>
            </p:extLst>
          </p:nvPr>
        </p:nvGraphicFramePr>
        <p:xfrm>
          <a:off x="1578967" y="4090926"/>
          <a:ext cx="9489777" cy="25822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64223">
                  <a:extLst>
                    <a:ext uri="{9D8B030D-6E8A-4147-A177-3AD203B41FA5}">
                      <a16:colId xmlns="" xmlns:a16="http://schemas.microsoft.com/office/drawing/2014/main" val="319356494"/>
                    </a:ext>
                  </a:extLst>
                </a:gridCol>
                <a:gridCol w="5725554">
                  <a:extLst>
                    <a:ext uri="{9D8B030D-6E8A-4147-A177-3AD203B41FA5}">
                      <a16:colId xmlns="" xmlns:a16="http://schemas.microsoft.com/office/drawing/2014/main" val="602092489"/>
                    </a:ext>
                  </a:extLst>
                </a:gridCol>
              </a:tblGrid>
              <a:tr h="2582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Thư viện hình mẫu của Canva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Hình </a:t>
                      </a:r>
                      <a:r>
                        <a:rPr lang="en-US" sz="1400" dirty="0" err="1">
                          <a:effectLst/>
                        </a:rPr>
                        <a:t>mẫu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khi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chèn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có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thể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được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điều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chỉnh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kích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thước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hoặc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xoay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theo</a:t>
                      </a:r>
                      <a:r>
                        <a:rPr lang="en-US" sz="1400" dirty="0">
                          <a:effectLst/>
                        </a:rPr>
                        <a:t> ý </a:t>
                      </a:r>
                      <a:r>
                        <a:rPr lang="en-US" sz="1400" dirty="0" err="1">
                          <a:effectLst/>
                        </a:rPr>
                        <a:t>đồ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thiết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kế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của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giáo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viên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577073993"/>
                  </a:ext>
                </a:extLst>
              </a:tr>
            </a:tbl>
          </a:graphicData>
        </a:graphic>
      </p:graphicFrame>
      <p:pic>
        <p:nvPicPr>
          <p:cNvPr id="5124" name="image25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50" y="4090609"/>
            <a:ext cx="3119594" cy="235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578650" y="4090609"/>
            <a:ext cx="6213298" cy="2062938"/>
            <a:chOff x="0" y="0"/>
            <a:chExt cx="4652" cy="2668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" y="14"/>
              <a:ext cx="4622" cy="2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" y="7"/>
              <a:ext cx="4637" cy="265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28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9123" y="1012236"/>
            <a:ext cx="9646596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05410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chuột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hình: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thướcto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05410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Giư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̃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Shift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chuột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hình: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cắt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hìnhảnh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05410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Nhấp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chuột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xoay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hìnhảnh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Canva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lồ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miễn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(free)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(pro).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thoải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miễn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mình,Với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chìm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logo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Canva.Giáo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những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Canva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Những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Uploads (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miễn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300"/>
              <a:buFont typeface="Symbol" panose="05050102010706020507" pitchFamily="18" charset="2"/>
              <a:buChar char=""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  <a:hlinkClick r:id="rId2"/>
              </a:rPr>
              <a:t>Trang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  <a:hlinkClick r:id="rId2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  <a:hlinkClick r:id="rId2"/>
              </a:rPr>
              <a:t>web:seek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png.com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300"/>
              <a:buFont typeface="Symbol" panose="05050102010706020507" pitchFamily="18" charset="2"/>
              <a:buChar char=""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web: transparentpng.com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300"/>
              <a:buFont typeface="Symbol" panose="05050102010706020507" pitchFamily="18" charset="2"/>
              <a:buChar char=""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web: freepik.com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300"/>
              <a:buFont typeface="Symbol" panose="05050102010706020507" pitchFamily="18" charset="2"/>
              <a:buChar char=""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web: pngtree.com (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hạn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2 hình/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ngày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tài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khoản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miễnphí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).</a:t>
            </a:r>
            <a:endParaRPr lang="en-US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535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56944" y="498647"/>
            <a:ext cx="1053505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(Download)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(JPG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PNG)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về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759301" y="1546626"/>
            <a:ext cx="9943073" cy="2334710"/>
            <a:chOff x="7" y="7"/>
            <a:chExt cx="5803" cy="2589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" y="15"/>
              <a:ext cx="5788" cy="2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7" y="7"/>
              <a:ext cx="5803" cy="25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759301" y="3983864"/>
            <a:ext cx="10148453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 ý: </a:t>
            </a:r>
            <a:r>
              <a:rPr lang="vi-V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 viên có thể truyền tải ảnh giữa điện thoại thông minh và máy vi tính qua một số kênh sau đây để phục vụ quá trình cắt ghép: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1930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 tải trực tiếp qua dây cáp nối giữa điện thoại và máy vitính.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0530">
              <a:lnSpc>
                <a:spcPct val="115000"/>
              </a:lnSpc>
              <a:spcAft>
                <a:spcPts val="0"/>
              </a:spcAft>
            </a:pPr>
            <a:r>
              <a:rPr lang="vi-V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 tải không dây qua bluetooth (thường áp dụng với máy tính xáchtay).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0530"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Zalo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Messenger,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Facebook,Instatgram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430530"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về qua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̃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Google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Drive,Dropbox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749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5260" y="2086742"/>
            <a:ext cx="83074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5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5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5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5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Canva</a:t>
            </a:r>
            <a:r>
              <a:rPr lang="en-US" sz="5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5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5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5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</a:t>
            </a:r>
            <a:endParaRPr lang="en-US" sz="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78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1302" y="576644"/>
            <a:ext cx="94423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1: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Canva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về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Google Play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AppleStore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090700"/>
              </p:ext>
            </p:extLst>
          </p:nvPr>
        </p:nvGraphicFramePr>
        <p:xfrm>
          <a:off x="1501302" y="1582804"/>
          <a:ext cx="9062936" cy="36506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80976">
                  <a:extLst>
                    <a:ext uri="{9D8B030D-6E8A-4147-A177-3AD203B41FA5}">
                      <a16:colId xmlns="" xmlns:a16="http://schemas.microsoft.com/office/drawing/2014/main" val="1666513916"/>
                    </a:ext>
                  </a:extLst>
                </a:gridCol>
                <a:gridCol w="5981960">
                  <a:extLst>
                    <a:ext uri="{9D8B030D-6E8A-4147-A177-3AD203B41FA5}">
                      <a16:colId xmlns="" xmlns:a16="http://schemas.microsoft.com/office/drawing/2014/main" val="483668175"/>
                    </a:ext>
                  </a:extLst>
                </a:gridCol>
              </a:tblGrid>
              <a:tr h="3650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Giao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diện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Canva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trên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kho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ứng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dụng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điện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thoại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thông</a:t>
                      </a:r>
                      <a:r>
                        <a:rPr lang="en-US" sz="1400" dirty="0">
                          <a:effectLst/>
                        </a:rPr>
                        <a:t> minh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7344095"/>
                  </a:ext>
                </a:extLst>
              </a:tr>
            </a:tbl>
          </a:graphicData>
        </a:graphic>
      </p:graphicFrame>
      <p:pic>
        <p:nvPicPr>
          <p:cNvPr id="7169" name="image25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937" y="1582805"/>
            <a:ext cx="3933128" cy="493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6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7216" y="514470"/>
            <a:ext cx="10064885" cy="1472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930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tài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tính,để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tài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tài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Google,Facebook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Email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IOS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IDApple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262038"/>
              </p:ext>
            </p:extLst>
          </p:nvPr>
        </p:nvGraphicFramePr>
        <p:xfrm>
          <a:off x="3273357" y="2308586"/>
          <a:ext cx="8020456" cy="38879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01628">
                  <a:extLst>
                    <a:ext uri="{9D8B030D-6E8A-4147-A177-3AD203B41FA5}">
                      <a16:colId xmlns="" xmlns:a16="http://schemas.microsoft.com/office/drawing/2014/main" val="3986483473"/>
                    </a:ext>
                  </a:extLst>
                </a:gridCol>
                <a:gridCol w="6318828">
                  <a:extLst>
                    <a:ext uri="{9D8B030D-6E8A-4147-A177-3AD203B41FA5}">
                      <a16:colId xmlns="" xmlns:a16="http://schemas.microsoft.com/office/drawing/2014/main" val="3409061554"/>
                    </a:ext>
                  </a:extLst>
                </a:gridCol>
              </a:tblGrid>
              <a:tr h="38879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Giao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diện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đăng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nhập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Canva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trên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điện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thoại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thông</a:t>
                      </a:r>
                      <a:r>
                        <a:rPr lang="en-US" sz="1400" dirty="0">
                          <a:effectLst/>
                        </a:rPr>
                        <a:t> minh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024184847"/>
                  </a:ext>
                </a:extLst>
              </a:tr>
            </a:tbl>
          </a:graphicData>
        </a:graphic>
      </p:graphicFrame>
      <p:pic>
        <p:nvPicPr>
          <p:cNvPr id="8193" name="image259.jpeg" descr="Cách sử dụng Can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170" y="2266544"/>
            <a:ext cx="2888140" cy="392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75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6050" y="2165709"/>
            <a:ext cx="796371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930"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về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Canva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hoàn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toàn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iCanva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19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apCut là gì? Cách sử dụng capcut chỉnh sửa video chuyên nghiệp -  Fptshop.com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11" y="1906622"/>
            <a:ext cx="9192706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23735" y="671607"/>
            <a:ext cx="5686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5400" b="1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5400" b="1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Capcut</a:t>
            </a:r>
            <a:endParaRPr lang="en-US" sz="54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0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37527"/>
              </p:ext>
            </p:extLst>
          </p:nvPr>
        </p:nvGraphicFramePr>
        <p:xfrm>
          <a:off x="1419726" y="1258563"/>
          <a:ext cx="9747628" cy="47920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{E8B1032C-EA38-4F05-BA0D-38AFFFC7BED3}</a:tableStyleId>
              </a:tblPr>
              <a:tblGrid>
                <a:gridCol w="4093943">
                  <a:extLst>
                    <a:ext uri="{9D8B030D-6E8A-4147-A177-3AD203B41FA5}">
                      <a16:colId xmlns="" xmlns:a16="http://schemas.microsoft.com/office/drawing/2014/main" val="180749720"/>
                    </a:ext>
                  </a:extLst>
                </a:gridCol>
                <a:gridCol w="5653685">
                  <a:extLst>
                    <a:ext uri="{9D8B030D-6E8A-4147-A177-3AD203B41FA5}">
                      <a16:colId xmlns="" xmlns:a16="http://schemas.microsoft.com/office/drawing/2014/main" val="4212954142"/>
                    </a:ext>
                  </a:extLst>
                </a:gridCol>
              </a:tblGrid>
              <a:tr h="1784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 dụng chỉnh sửa hậu kỳ video Capcut</a:t>
                      </a:r>
                      <a:endParaRPr lang="en-US" sz="2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126361039"/>
                  </a:ext>
                </a:extLst>
              </a:tr>
              <a:tr h="300719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Capcut là ứng dụng chỉnh sửa video, chèn nhạc, hình dán, chữ, …… cung cấp tới giáo viên rất nhiều hiệu ứng thú vị để chỉnh sửa video theo ý của mình. Giao diện của Capcut cũng rất đơn giản, dễ sử dụng. Giáo viên có thể chỉnh sửa từng phần hoặc cả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video theo nhu cầu.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0571011"/>
                  </a:ext>
                </a:extLst>
              </a:tr>
            </a:tbl>
          </a:graphicData>
        </a:graphic>
      </p:graphicFrame>
      <p:pic>
        <p:nvPicPr>
          <p:cNvPr id="10241" name="image2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090" y="1258246"/>
            <a:ext cx="4077038" cy="17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73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6671" y="635009"/>
            <a:ext cx="94131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 1: Tải ứng dụng Capcut về từ kho ứng dụng Google Play hoặc AppleStore.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751126"/>
              </p:ext>
            </p:extLst>
          </p:nvPr>
        </p:nvGraphicFramePr>
        <p:xfrm>
          <a:off x="2649165" y="1736859"/>
          <a:ext cx="9296401" cy="47994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{93296810-A885-4BE3-A3E7-6D5BEEA58F35}</a:tableStyleId>
              </a:tblPr>
              <a:tblGrid>
                <a:gridCol w="2206096">
                  <a:extLst>
                    <a:ext uri="{9D8B030D-6E8A-4147-A177-3AD203B41FA5}">
                      <a16:colId xmlns="" xmlns:a16="http://schemas.microsoft.com/office/drawing/2014/main" val="2910488817"/>
                    </a:ext>
                  </a:extLst>
                </a:gridCol>
                <a:gridCol w="7090305">
                  <a:extLst>
                    <a:ext uri="{9D8B030D-6E8A-4147-A177-3AD203B41FA5}">
                      <a16:colId xmlns="" xmlns:a16="http://schemas.microsoft.com/office/drawing/2014/main" val="4133837842"/>
                    </a:ext>
                  </a:extLst>
                </a:gridCol>
              </a:tblGrid>
              <a:tr h="4799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Giao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diện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Capcut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trên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kho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ứng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dụng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điện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thoại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thông</a:t>
                      </a:r>
                      <a:r>
                        <a:rPr lang="en-US" sz="3200" dirty="0">
                          <a:effectLst/>
                        </a:rPr>
                        <a:t> minh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086279860"/>
                  </a:ext>
                </a:extLst>
              </a:tr>
            </a:tbl>
          </a:graphicData>
        </a:graphic>
      </p:graphicFrame>
      <p:pic>
        <p:nvPicPr>
          <p:cNvPr id="11265" name="image26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39" y="1736859"/>
            <a:ext cx="4289898" cy="467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07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7442" y="883035"/>
            <a:ext cx="10086391" cy="5577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4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2.1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video,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2040"/>
              </a:lnSpc>
              <a:spcAft>
                <a:spcPts val="0"/>
              </a:spcAft>
            </a:pP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40"/>
              </a:lnSpc>
              <a:spcAft>
                <a:spcPts val="0"/>
              </a:spcAft>
            </a:pPr>
            <a:endParaRPr lang="en-US" sz="28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40"/>
              </a:lnSpc>
              <a:spcAft>
                <a:spcPts val="0"/>
              </a:spcAft>
            </a:pP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Powerpoint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Phần mềm trình diễn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Phần mềm trình diễ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Phần mềm trình diễn"/>
              </a:rPr>
              <a:t>mềm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Phần mềm trình diễ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Phần mềm trình diễn"/>
              </a:rPr>
              <a:t>trình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Phần mềm trình diễn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Phần mềm trình diễn"/>
              </a:rPr>
              <a:t>chiếu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do Microsoft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Canva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Capcut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hot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video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miễn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sticker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video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 chia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video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miễn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1030" y="473423"/>
            <a:ext cx="916994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video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vào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video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video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</a:t>
            </a:r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835444" y="2154198"/>
            <a:ext cx="3707373" cy="4032593"/>
            <a:chOff x="7806" y="759"/>
            <a:chExt cx="2887" cy="3587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6" y="759"/>
              <a:ext cx="2887" cy="3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830" y="3876"/>
              <a:ext cx="2856" cy="39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863832" y="2594025"/>
            <a:ext cx="710119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Capcut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video,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100"/>
              <a:buFont typeface="Times New Roman" panose="02020603050405020304" pitchFamily="18" charset="0"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cắt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100"/>
              <a:buFont typeface="Times New Roman" panose="02020603050405020304" pitchFamily="18" charset="0"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Chèn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hiệuứng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100"/>
              <a:buFont typeface="Times New Roman" panose="02020603050405020304" pitchFamily="18" charset="0"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100"/>
              <a:buFont typeface="Times New Roman" panose="02020603050405020304" pitchFamily="18" charset="0"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100"/>
              <a:buFont typeface="Times New Roman" panose="02020603050405020304" pitchFamily="18" charset="0"/>
              <a:buChar char="-"/>
            </a:pPr>
            <a:r>
              <a:rPr lang="vi-VN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giảm âm lượngvideo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100"/>
              <a:buFont typeface="Times New Roman" panose="02020603050405020304" pitchFamily="18" charset="0"/>
              <a:buChar char="-"/>
            </a:pPr>
            <a:r>
              <a:rPr lang="vi-VN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hìnhảnh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100"/>
              <a:buFont typeface="Times New Roman" panose="02020603050405020304" pitchFamily="18" charset="0"/>
              <a:buChar char="-"/>
            </a:pPr>
            <a:r>
              <a:rPr lang="vi-VN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Chèn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 ứng, bộlọc</a:t>
            </a: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100"/>
              <a:buFont typeface="Times New Roman" panose="02020603050405020304" pitchFamily="18" charset="0"/>
              <a:buChar char="-"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74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8851" y="661553"/>
            <a:ext cx="832363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video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26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7151" y="1453860"/>
            <a:ext cx="2512492" cy="3298533"/>
          </a:xfrm>
          <a:prstGeom prst="rect">
            <a:avLst/>
          </a:prstGeom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588851" y="1453859"/>
            <a:ext cx="3440350" cy="3302967"/>
            <a:chOff x="1556" y="22"/>
            <a:chExt cx="3246" cy="5960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5" y="121"/>
              <a:ext cx="2887" cy="5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717" y="22"/>
              <a:ext cx="2919" cy="59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556" y="644"/>
              <a:ext cx="3246" cy="188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365114" y="4878015"/>
            <a:ext cx="10249711" cy="1242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Tạo</a:t>
            </a:r>
            <a:r>
              <a:rPr lang="en-US" i="1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dự</a:t>
            </a:r>
            <a:r>
              <a:rPr lang="en-US" i="1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án</a:t>
            </a:r>
            <a:r>
              <a:rPr lang="en-US" i="1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mới</a:t>
            </a:r>
            <a:r>
              <a:rPr lang="en-US" i="1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tại</a:t>
            </a:r>
            <a:r>
              <a:rPr lang="en-US" i="1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giao</a:t>
            </a:r>
            <a:r>
              <a:rPr lang="en-US" i="1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diện</a:t>
            </a:r>
            <a:r>
              <a:rPr lang="en-US" i="1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ban </a:t>
            </a:r>
            <a:r>
              <a:rPr lang="en-US" i="1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đầu</a:t>
            </a:r>
            <a:r>
              <a:rPr lang="en-US" i="1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của</a:t>
            </a:r>
            <a:r>
              <a:rPr lang="en-US" i="1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ứng</a:t>
            </a:r>
            <a:r>
              <a:rPr lang="en-US" i="1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dụng</a:t>
            </a:r>
            <a:r>
              <a:rPr lang="en-US" i="1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Capcut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i="1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Chọn</a:t>
            </a:r>
            <a:r>
              <a:rPr lang="en-US" i="1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video </a:t>
            </a:r>
            <a:r>
              <a:rPr lang="en-US" i="1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có</a:t>
            </a:r>
            <a:r>
              <a:rPr lang="en-US" i="1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sẵn</a:t>
            </a:r>
            <a:r>
              <a:rPr lang="en-US" i="1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để</a:t>
            </a:r>
            <a:r>
              <a:rPr lang="en-US" i="1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thêm</a:t>
            </a:r>
            <a:r>
              <a:rPr lang="en-US" i="1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vào</a:t>
            </a:r>
            <a:r>
              <a:rPr lang="en-US" i="1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dự</a:t>
            </a:r>
            <a:r>
              <a:rPr lang="en-US" i="1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i="1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án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040"/>
              </a:lnSpc>
              <a:spcAft>
                <a:spcPts val="1000"/>
              </a:spcAft>
            </a:pP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Giáo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viên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thể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chọn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1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hoặc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nhiều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video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để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chỉnh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sửa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phụ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thuộc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vào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nhu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cầu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cũng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thể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chọn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video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sẵn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Capcut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43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607" y="1932865"/>
            <a:ext cx="8814273" cy="46346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1541" y="574331"/>
            <a:ext cx="6147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</a:t>
            </a:r>
            <a:r>
              <a:rPr lang="en-US" sz="54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54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54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camtasia</a:t>
            </a:r>
            <a:endParaRPr lang="en-US" sz="54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25048" y="851137"/>
            <a:ext cx="2449710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Camtasia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52665" y="1334154"/>
            <a:ext cx="9422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mềm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video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quay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hình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652665" y="1971368"/>
            <a:ext cx="94909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Camtasia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mềm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nhẹ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dễ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Camtasia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ngay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video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Camtasia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nhẹ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hỗ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Camtasia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lựa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hảo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54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1029" y="227395"/>
            <a:ext cx="9432587" cy="3131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b="1" i="1" dirty="0" err="1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i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b="1" i="1" dirty="0" err="1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b="1" i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i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i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b="1" i="1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Camtasia.</a:t>
            </a:r>
          </a:p>
          <a:p>
            <a:pPr algn="just">
              <a:spcAft>
                <a:spcPts val="0"/>
              </a:spcAft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camtasia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camtasia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window (window + S) -&gt;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khoá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Camtasia. -&gt;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enter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camtasia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3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project: 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Camtasia. Cho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video,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project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1920×1080.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Recording: 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Camtasia.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về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về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Open Project: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(Project)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Project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về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://tuhocdohoa.vn/wp-content/uploads/2020/11/Khoi-chay-phan-mem-Camtasi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028" y="3359022"/>
            <a:ext cx="9987065" cy="3226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540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8034" y="687909"/>
            <a:ext cx="9967608" cy="1518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camtasia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Camtasia.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video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Camtaisa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 media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edia Bin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timeline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Camtasia;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project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camtasia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://tuhocdohoa.vn/wp-content/uploads/2020/11/Them-video-vao-Camtasi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033" y="2355876"/>
            <a:ext cx="9325583" cy="4395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80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2859" y="518909"/>
            <a:ext cx="10220528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video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Camtasia,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video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video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video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Media Bin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track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Timeline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Ở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Cut, spin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video. Di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video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ướng dẫn sử dụng camtasia Cắt ghép các video thành video thô hoàn chỉn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375" y="2161324"/>
            <a:ext cx="9952815" cy="4443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669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3131" y="449822"/>
            <a:ext cx="9714689" cy="2072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Catasia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Bây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video ở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menu -&gt; </a:t>
            </a:r>
            <a:r>
              <a:rPr lang="en-US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Transitions. -&gt;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en-US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</a:t>
            </a: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video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mượt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 descr="http://tuhocdohoa.vn/wp-content/uploads/2020/11/Ap-dung-hieu-ung-chuyen-canh-Camtasi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20" y="2522697"/>
            <a:ext cx="9631800" cy="3800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8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399" y="593424"/>
            <a:ext cx="9782783" cy="2349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Camtasia.</a:t>
            </a:r>
          </a:p>
          <a:p>
            <a:pPr algn="just"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chèn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video.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Camtasia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Camtasia,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chèn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khung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video.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menu -&gt;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Anotation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-&gt;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-&gt;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thả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project.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properties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 descr="http://tuhocdohoa.vn/wp-content/uploads/2020/11/Lua-chon-Cach-chen-chu-vao-video-Camtasi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742" y="2943298"/>
            <a:ext cx="9680439" cy="364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3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6943" y="593425"/>
            <a:ext cx="9860605" cy="2072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Camtasia.</a:t>
            </a:r>
          </a:p>
          <a:p>
            <a:pPr algn="just"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video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chèn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video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Camtasia.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hay hình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video.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audio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Audio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Media Bin -&gt;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thả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audio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timeline.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lọc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nhiễu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Audio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Audio Effect.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 descr="Hướng dẫn sử dụng Camtasia chèn nhạc vào vide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942" y="2666299"/>
            <a:ext cx="9860605" cy="3929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190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8501" y="183893"/>
            <a:ext cx="4406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2.2.Các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video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492168"/>
              </p:ext>
            </p:extLst>
          </p:nvPr>
        </p:nvGraphicFramePr>
        <p:xfrm>
          <a:off x="295752" y="963625"/>
          <a:ext cx="11339522" cy="55957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1294685">
                  <a:extLst>
                    <a:ext uri="{9D8B030D-6E8A-4147-A177-3AD203B41FA5}">
                      <a16:colId xmlns="" xmlns:a16="http://schemas.microsoft.com/office/drawing/2014/main" val="512050715"/>
                    </a:ext>
                  </a:extLst>
                </a:gridCol>
                <a:gridCol w="3166903">
                  <a:extLst>
                    <a:ext uri="{9D8B030D-6E8A-4147-A177-3AD203B41FA5}">
                      <a16:colId xmlns="" xmlns:a16="http://schemas.microsoft.com/office/drawing/2014/main" val="838081869"/>
                    </a:ext>
                  </a:extLst>
                </a:gridCol>
                <a:gridCol w="6877934">
                  <a:extLst>
                    <a:ext uri="{9D8B030D-6E8A-4147-A177-3AD203B41FA5}">
                      <a16:colId xmlns="" xmlns:a16="http://schemas.microsoft.com/office/drawing/2014/main" val="3806334466"/>
                    </a:ext>
                  </a:extLst>
                </a:gridCol>
              </a:tblGrid>
              <a:tr h="332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 tả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376848054"/>
                  </a:ext>
                </a:extLst>
              </a:tr>
              <a:tr h="665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Giáo viên chọn các nôi dung phù hợp với từng lứa tuổi và chương trình mầm non.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133137905"/>
                  </a:ext>
                </a:extLst>
              </a:tr>
              <a:tr h="998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chương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̀ 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quả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đợi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lứa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vào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̀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613422352"/>
                  </a:ext>
                </a:extLst>
              </a:tr>
              <a:tr h="998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quay video.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quả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987907154"/>
                  </a:ext>
                </a:extLst>
              </a:tr>
              <a:tr h="1330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 kịch bản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tùy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vào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đó,đảm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quả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598319066"/>
                  </a:ext>
                </a:extLst>
              </a:tr>
              <a:tr h="499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Quay video, thu âm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quay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quay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191579769"/>
                  </a:ext>
                </a:extLst>
              </a:tr>
              <a:tr h="770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 sửa hình ảnh và video, hoàn thiện sản phẩm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mềm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Canva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capcut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powerpoint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78900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25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0485" y="476693"/>
            <a:ext cx="9996792" cy="2072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camtasia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video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xuất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 video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trong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Camtaisa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video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video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hình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video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video ở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full HD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video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HD.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menu -&gt;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Share -&gt;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Local file -&gt;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video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export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video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85" y="2683375"/>
            <a:ext cx="4666034" cy="402871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437" y="2683375"/>
            <a:ext cx="5194571" cy="402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6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4579"/>
            <a:ext cx="12192000" cy="693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8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18893"/>
              </p:ext>
            </p:extLst>
          </p:nvPr>
        </p:nvGraphicFramePr>
        <p:xfrm>
          <a:off x="-1254870" y="-4731"/>
          <a:ext cx="11118716" cy="4206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{5FD0F851-EC5A-4D38-B0AD-8093EC10F338}</a:tableStyleId>
              </a:tblPr>
              <a:tblGrid>
                <a:gridCol w="4772345">
                  <a:extLst>
                    <a:ext uri="{9D8B030D-6E8A-4147-A177-3AD203B41FA5}">
                      <a16:colId xmlns="" xmlns:a16="http://schemas.microsoft.com/office/drawing/2014/main" val="3904235409"/>
                    </a:ext>
                  </a:extLst>
                </a:gridCol>
                <a:gridCol w="6346371">
                  <a:extLst>
                    <a:ext uri="{9D8B030D-6E8A-4147-A177-3AD203B41FA5}">
                      <a16:colId xmlns="" xmlns:a16="http://schemas.microsoft.com/office/drawing/2014/main" val="3046469757"/>
                    </a:ext>
                  </a:extLst>
                </a:gridCol>
              </a:tblGrid>
              <a:tr h="410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Canva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71305309"/>
                  </a:ext>
                </a:extLst>
              </a:tr>
            </a:tbl>
          </a:graphicData>
        </a:graphic>
      </p:graphicFrame>
      <p:pic>
        <p:nvPicPr>
          <p:cNvPr id="2049" name="image2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89" y="417091"/>
            <a:ext cx="1247135" cy="94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87048" y="417091"/>
            <a:ext cx="836323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/video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sẵn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1" name="Picture 3" descr="Hướng Dẫn Sử Dụng Canva Từ A-Z Cho Người Mới Bắt Đầ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5" y="1670179"/>
            <a:ext cx="10824936" cy="483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5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1943" y="1910056"/>
            <a:ext cx="81009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Canva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3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8034" y="543653"/>
            <a:ext cx="1017189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300"/>
              <a:buFont typeface="Times New Roman" panose="02020603050405020304" pitchFamily="18" charset="0"/>
              <a:buChar char="-"/>
            </a:pP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duyệt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phổ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Google Chrome,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Firefox, Edge, Safari…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vào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Canva.com.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618034" y="1591632"/>
            <a:ext cx="10171890" cy="1921737"/>
            <a:chOff x="7" y="7"/>
            <a:chExt cx="6320" cy="2435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" y="15"/>
              <a:ext cx="6305" cy="2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" y="7"/>
              <a:ext cx="6320" cy="243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1461586" y="3519683"/>
            <a:ext cx="10483175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300"/>
              <a:buFont typeface="Times New Roman" panose="02020603050405020304" pitchFamily="18" charset="0"/>
              <a:buChar char="-"/>
            </a:pP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tài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 Canva.com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Canva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về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tính,giáo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tài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này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tài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Email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Google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Facebook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424457"/>
              </p:ext>
            </p:extLst>
          </p:nvPr>
        </p:nvGraphicFramePr>
        <p:xfrm>
          <a:off x="1629300" y="4886211"/>
          <a:ext cx="10160624" cy="17675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882515">
                  <a:extLst>
                    <a:ext uri="{9D8B030D-6E8A-4147-A177-3AD203B41FA5}">
                      <a16:colId xmlns="" xmlns:a16="http://schemas.microsoft.com/office/drawing/2014/main" val="1124385015"/>
                    </a:ext>
                  </a:extLst>
                </a:gridCol>
                <a:gridCol w="5278109">
                  <a:extLst>
                    <a:ext uri="{9D8B030D-6E8A-4147-A177-3AD203B41FA5}">
                      <a16:colId xmlns="" xmlns:a16="http://schemas.microsoft.com/office/drawing/2014/main" val="504744335"/>
                    </a:ext>
                  </a:extLst>
                </a:gridCol>
              </a:tblGrid>
              <a:tr h="1767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Giao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diện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đăng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nhập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trên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trang</a:t>
                      </a:r>
                      <a:r>
                        <a:rPr lang="en-US" sz="1400" dirty="0">
                          <a:effectLst/>
                        </a:rPr>
                        <a:t> web Canva.com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574355825"/>
                  </a:ext>
                </a:extLst>
              </a:tr>
            </a:tbl>
          </a:graphicData>
        </a:graphic>
      </p:graphicFrame>
      <p:pic>
        <p:nvPicPr>
          <p:cNvPr id="307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34" y="4885894"/>
            <a:ext cx="3988675" cy="156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3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5064" y="570372"/>
            <a:ext cx="1067448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vào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tài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bắt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này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2217907" y="1299802"/>
            <a:ext cx="7383293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300"/>
              <a:buFont typeface="Symbol" panose="05050102010706020507" pitchFamily="18" charset="2"/>
              <a:buChar char=""/>
            </a:pPr>
            <a:r>
              <a:rPr lang="en-US" dirty="0" err="1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thuyết</a:t>
            </a:r>
            <a:r>
              <a:rPr lang="en-US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		Logo</a:t>
            </a:r>
            <a:endParaRPr lang="en-US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300"/>
              <a:buFont typeface="Symbol" panose="05050102010706020507" pitchFamily="18" charset="2"/>
              <a:buChar char=""/>
            </a:pPr>
            <a:r>
              <a:rPr lang="en-US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Hình </a:t>
            </a:r>
            <a:r>
              <a:rPr lang="en-US" dirty="0" err="1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nền</a:t>
            </a:r>
            <a:r>
              <a:rPr lang="en-US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thoại</a:t>
            </a:r>
            <a:r>
              <a:rPr lang="en-US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minh</a:t>
            </a:r>
            <a:endParaRPr lang="en-US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300"/>
              <a:buFont typeface="Symbol" panose="05050102010706020507" pitchFamily="18" charset="2"/>
              <a:buChar char=""/>
            </a:pPr>
            <a:r>
              <a:rPr lang="en-US" dirty="0" err="1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Áp</a:t>
            </a:r>
            <a:r>
              <a:rPr lang="en-US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phích</a:t>
            </a:r>
            <a:r>
              <a:rPr lang="en-US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		</a:t>
            </a:r>
            <a:r>
              <a:rPr lang="en-US" dirty="0" err="1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Sơ</a:t>
            </a:r>
            <a:r>
              <a:rPr lang="en-US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lý</a:t>
            </a:r>
            <a:r>
              <a:rPr lang="en-US" dirty="0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lịch</a:t>
            </a:r>
            <a:endParaRPr lang="en-US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300"/>
              <a:buFont typeface="Symbol" panose="05050102010706020507" pitchFamily="18" charset="2"/>
              <a:buChar char=""/>
            </a:pPr>
            <a:r>
              <a:rPr lang="en-US" dirty="0" err="1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Bài</a:t>
            </a:r>
            <a:r>
              <a:rPr lang="en-US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đăng</a:t>
            </a:r>
            <a:r>
              <a:rPr lang="en-US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Instagram		</a:t>
            </a:r>
            <a:r>
              <a:rPr lang="en-US" dirty="0" err="1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300"/>
              <a:buFont typeface="Symbol" panose="05050102010706020507" pitchFamily="18" charset="2"/>
              <a:buChar char=""/>
            </a:pPr>
            <a:r>
              <a:rPr lang="en-US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Video		Menu </a:t>
            </a:r>
            <a:r>
              <a:rPr lang="en-US" dirty="0" err="1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bán</a:t>
            </a:r>
            <a:r>
              <a:rPr lang="en-US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hàng</a:t>
            </a:r>
            <a:endParaRPr lang="en-US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300"/>
              <a:buFont typeface="Symbol" panose="05050102010706020507" pitchFamily="18" charset="2"/>
              <a:buChar char=""/>
            </a:pPr>
            <a:r>
              <a:rPr lang="en-US" dirty="0" err="1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		</a:t>
            </a:r>
            <a:r>
              <a:rPr lang="en-US" dirty="0" err="1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Thiệp</a:t>
            </a:r>
            <a:r>
              <a:rPr lang="en-US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mời</a:t>
            </a:r>
            <a:endParaRPr lang="en-US" dirty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SzPts val="1300"/>
              <a:buFont typeface="Symbol" panose="05050102010706020507" pitchFamily="18" charset="2"/>
              <a:buChar char=""/>
            </a:pPr>
            <a:r>
              <a:rPr lang="en-US" dirty="0" err="1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Danh</a:t>
            </a:r>
            <a:r>
              <a:rPr lang="en-US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thiếp</a:t>
            </a:r>
            <a:r>
              <a:rPr lang="en-US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		</a:t>
            </a:r>
            <a:r>
              <a:rPr lang="en-US" dirty="0" err="1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tùy</a:t>
            </a:r>
            <a:r>
              <a:rPr lang="en-US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chỉnh</a:t>
            </a:r>
            <a:r>
              <a:rPr lang="en-US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kíchthước</a:t>
            </a:r>
            <a:endParaRPr lang="en-US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75" y="3621976"/>
            <a:ext cx="10308017" cy="309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06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4493" y="690865"/>
            <a:ext cx="9860604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Giao</a:t>
            </a:r>
            <a:r>
              <a:rPr lang="en-US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diện</a:t>
            </a:r>
            <a:r>
              <a:rPr lang="en-US" b="1" i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ban </a:t>
            </a:r>
            <a:r>
              <a:rPr lang="en-US" b="1" i="1" dirty="0" err="1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đầu</a:t>
            </a:r>
            <a:r>
              <a:rPr lang="en-US" b="1" i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sau</a:t>
            </a:r>
            <a:r>
              <a:rPr lang="en-US" b="1" i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khi</a:t>
            </a:r>
            <a:r>
              <a:rPr lang="en-US" b="1" i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đăng</a:t>
            </a:r>
            <a:r>
              <a:rPr lang="en-US" b="1" i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nhập</a:t>
            </a:r>
            <a:r>
              <a:rPr lang="en-US" b="1" i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tải</a:t>
            </a:r>
            <a:r>
              <a:rPr lang="en-US" b="1" i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khoản</a:t>
            </a:r>
            <a:r>
              <a:rPr lang="en-US" b="1" i="1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Canva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vào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ở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sẵn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chọn,tìm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Cỡ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tùychỉnh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Ngoài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sẵn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717151"/>
              </p:ext>
            </p:extLst>
          </p:nvPr>
        </p:nvGraphicFramePr>
        <p:xfrm>
          <a:off x="1814843" y="2769830"/>
          <a:ext cx="9790254" cy="38547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62332">
                  <a:extLst>
                    <a:ext uri="{9D8B030D-6E8A-4147-A177-3AD203B41FA5}">
                      <a16:colId xmlns="" xmlns:a16="http://schemas.microsoft.com/office/drawing/2014/main" val="4243048141"/>
                    </a:ext>
                  </a:extLst>
                </a:gridCol>
                <a:gridCol w="7127922">
                  <a:extLst>
                    <a:ext uri="{9D8B030D-6E8A-4147-A177-3AD203B41FA5}">
                      <a16:colId xmlns="" xmlns:a16="http://schemas.microsoft.com/office/drawing/2014/main" val="3849460567"/>
                    </a:ext>
                  </a:extLst>
                </a:gridCol>
              </a:tblGrid>
              <a:tr h="3854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</a:t>
                      </a:r>
                      <a:r>
                        <a:rPr lang="en-US" sz="1400" dirty="0" err="1">
                          <a:effectLst/>
                        </a:rPr>
                        <a:t>Những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lựa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chọn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sau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khi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giáo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viên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nhấp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vào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nút</a:t>
                      </a:r>
                      <a:r>
                        <a:rPr lang="en-US" sz="1400" dirty="0">
                          <a:effectLst/>
                        </a:rPr>
                        <a:t> ‘</a:t>
                      </a:r>
                      <a:r>
                        <a:rPr lang="en-US" sz="1400" dirty="0" err="1">
                          <a:effectLst/>
                        </a:rPr>
                        <a:t>Tạo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thiết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kế</a:t>
                      </a:r>
                      <a:r>
                        <a:rPr lang="en-US" sz="1400" dirty="0">
                          <a:effectLst/>
                        </a:rPr>
                        <a:t>”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263956144"/>
                  </a:ext>
                </a:extLst>
              </a:tr>
            </a:tbl>
          </a:graphicData>
        </a:graphic>
      </p:graphicFrame>
      <p:pic>
        <p:nvPicPr>
          <p:cNvPr id="4097" name="image25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07" y="2769513"/>
            <a:ext cx="4399303" cy="361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33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1225" y="849018"/>
            <a:ext cx="9539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sửa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Canva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tải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66" y="1379450"/>
            <a:ext cx="9695235" cy="5225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04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</TotalTime>
  <Words>1911</Words>
  <Application>Microsoft Office PowerPoint</Application>
  <PresentationFormat>Custom</PresentationFormat>
  <Paragraphs>163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thanh1</cp:lastModifiedBy>
  <cp:revision>11</cp:revision>
  <dcterms:created xsi:type="dcterms:W3CDTF">2023-04-16T05:23:28Z</dcterms:created>
  <dcterms:modified xsi:type="dcterms:W3CDTF">2023-04-20T04:04:35Z</dcterms:modified>
</cp:coreProperties>
</file>