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88" r:id="rId2"/>
    <p:sldId id="291" r:id="rId3"/>
    <p:sldId id="294" r:id="rId4"/>
    <p:sldId id="296" r:id="rId5"/>
    <p:sldId id="293" r:id="rId6"/>
    <p:sldId id="298" r:id="rId7"/>
    <p:sldId id="303" r:id="rId8"/>
    <p:sldId id="295" r:id="rId9"/>
    <p:sldId id="300" r:id="rId10"/>
    <p:sldId id="304" r:id="rId11"/>
    <p:sldId id="284" r:id="rId12"/>
    <p:sldId id="285" r:id="rId13"/>
    <p:sldId id="281" r:id="rId14"/>
    <p:sldId id="287" r:id="rId15"/>
    <p:sldId id="301" r:id="rId16"/>
    <p:sldId id="27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783" autoAdjust="0"/>
  </p:normalViewPr>
  <p:slideViewPr>
    <p:cSldViewPr>
      <p:cViewPr>
        <p:scale>
          <a:sx n="76" d="100"/>
          <a:sy n="76" d="100"/>
        </p:scale>
        <p:origin x="-1242" y="-306"/>
      </p:cViewPr>
      <p:guideLst>
        <p:guide orient="horz" pos="218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C7F0D60-CD7B-49B0-9550-1070C991FCAB}" type="datetimeFigureOut">
              <a:rPr lang="en-US"/>
              <a:pPr>
                <a:defRPr/>
              </a:pPr>
              <a:t>08/05/2023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A4F04E-D3F3-445E-8D22-2C53735D3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55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02D51-FD68-4A04-9D5C-FCF64D41E02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9B5FA-5C73-46A4-8CAD-F54B838980AF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9ABB1-9896-40F5-B85C-54DE947B5195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6566A-D1AA-4A5A-943F-F90D54B288D1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176F-0E16-48EA-BA37-81BF640A144C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81229-7320-447C-93AD-ECF354E50854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90C92-A076-4A35-B861-F3D49CDB9D2B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F387C-9DAA-49BE-9AEA-155A7AF00C9F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18181-275E-482F-A8B4-E3DCADD7FAE9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DFA6D-BE7D-4973-9A9D-78FAC6B4598F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0E40E-9FAC-4AD6-BB5E-628C28D3834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77A00-F6D2-4817-979C-B860D24D9A9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SimSun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SimSun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SimSun" charset="-122"/>
              </a:defRPr>
            </a:lvl1pPr>
          </a:lstStyle>
          <a:p>
            <a:pPr>
              <a:defRPr/>
            </a:pPr>
            <a:fld id="{989F4EFF-9106-47C4-8A78-75D8B50CC41A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slide" Target="slide13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audio" Target="../media/audio2.wav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slide" Target="slide14.xml"/><Relationship Id="rId10" Type="http://schemas.openxmlformats.org/officeDocument/2006/relationships/image" Target="../media/image12.jpeg"/><Relationship Id="rId4" Type="http://schemas.openxmlformats.org/officeDocument/2006/relationships/audio" Target="../media/audio3.wav"/><Relationship Id="rId9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457200"/>
            <a:ext cx="838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SỞ GIÁO DỤC VÀ ĐÀO TẠO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TRƯỜNG MẦM NON THỰC HÀNH SƯ PHẠM KON TUM</a:t>
            </a:r>
          </a:p>
          <a:p>
            <a:pPr algn="ctr"/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Hoạt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động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làm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quen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với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toán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Đề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tài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Đếm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đến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9,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tạo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nhóm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có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số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lượng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9,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nhận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biết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chữ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số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9</a:t>
            </a:r>
          </a:p>
          <a:p>
            <a:pPr algn="ctr"/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Độ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tuổi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5 – 6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tuổi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Dự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kiến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thời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gian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30 – 36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phút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ctr"/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Giáo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viên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Lê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Thị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Lệ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Thu</a:t>
            </a:r>
          </a:p>
          <a:p>
            <a:pPr algn="ctr"/>
            <a:endParaRPr lang="en-US" dirty="0" smtClean="0"/>
          </a:p>
          <a:p>
            <a:pPr algn="ctr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7438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" y="-1219200"/>
            <a:ext cx="9144001" cy="82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533400"/>
            <a:ext cx="7315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Hoạt động 3</a:t>
            </a:r>
            <a:r>
              <a:rPr lang="it-IT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r>
              <a:rPr lang="it-IT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phút)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</a:t>
            </a:r>
            <a:r>
              <a:rPr lang="it-IT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“Bé thông minh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342900" indent="-342900">
              <a:buFontTx/>
              <a:buChar char="-"/>
            </a:pP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viên giới thiệu tên trò chơi</a:t>
            </a:r>
          </a:p>
          <a:p>
            <a:pPr marL="342900" indent="-342900">
              <a:buFontTx/>
              <a:buChar char="-"/>
            </a:pP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</a:t>
            </a:r>
            <a:r>
              <a:rPr lang="it-IT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 cho trẻ 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 sát các </a:t>
            </a:r>
            <a:r>
              <a:rPr lang="it-IT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 con vật trên máy tính, yêu cầu trẻ 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đếm tìm </a:t>
            </a:r>
            <a:r>
              <a:rPr lang="it-IT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 con vật có số lượng là 9. 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 05 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giây các bạn giơ đáp án 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376129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419600" y="4114800"/>
            <a:ext cx="2581276" cy="2600331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57750" y="0"/>
            <a:ext cx="4286250" cy="428625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0" y="228600"/>
            <a:ext cx="4857750" cy="518636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9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5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AutoShape 8" descr="Kết quả hình ảnh cho hình ảnh con ch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AutoShape 10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AutoShape 12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215206" y="4714884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Hết giờ</a:t>
            </a:r>
          </a:p>
        </p:txBody>
      </p:sp>
      <p:sp>
        <p:nvSpPr>
          <p:cNvPr id="23" name="Oval 22"/>
          <p:cNvSpPr/>
          <p:nvPr/>
        </p:nvSpPr>
        <p:spPr>
          <a:xfrm>
            <a:off x="7215206" y="4714884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Oval 23"/>
          <p:cNvSpPr/>
          <p:nvPr/>
        </p:nvSpPr>
        <p:spPr>
          <a:xfrm>
            <a:off x="7215206" y="4714884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Oval 24"/>
          <p:cNvSpPr/>
          <p:nvPr/>
        </p:nvSpPr>
        <p:spPr>
          <a:xfrm>
            <a:off x="7215206" y="4714884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Oval 25"/>
          <p:cNvSpPr/>
          <p:nvPr/>
        </p:nvSpPr>
        <p:spPr>
          <a:xfrm>
            <a:off x="7215206" y="4714884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7215206" y="4714884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Oval 27"/>
          <p:cNvSpPr/>
          <p:nvPr/>
        </p:nvSpPr>
        <p:spPr>
          <a:xfrm>
            <a:off x="7215206" y="4714884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9" name="Oval 28"/>
          <p:cNvSpPr/>
          <p:nvPr/>
        </p:nvSpPr>
        <p:spPr>
          <a:xfrm>
            <a:off x="7215206" y="4714884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0" name="Oval 29"/>
          <p:cNvSpPr/>
          <p:nvPr/>
        </p:nvSpPr>
        <p:spPr>
          <a:xfrm>
            <a:off x="7215206" y="4714884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1" name="Oval 30"/>
          <p:cNvSpPr/>
          <p:nvPr/>
        </p:nvSpPr>
        <p:spPr>
          <a:xfrm>
            <a:off x="7215206" y="4714884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2" name="Oval 31"/>
          <p:cNvSpPr/>
          <p:nvPr/>
        </p:nvSpPr>
        <p:spPr>
          <a:xfrm>
            <a:off x="7215206" y="4714884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3" name="Oval 32">
            <a:hlinkClick r:id="rId5" action="ppaction://hlinksldjump"/>
          </p:cNvPr>
          <p:cNvSpPr/>
          <p:nvPr/>
        </p:nvSpPr>
        <p:spPr>
          <a:xfrm>
            <a:off x="1643042" y="5929312"/>
            <a:ext cx="2571750" cy="9286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800600"/>
            <a:ext cx="585733" cy="5334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85800"/>
            <a:ext cx="1027981" cy="8382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81000"/>
            <a:ext cx="1027981" cy="8382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295400"/>
            <a:ext cx="1027981" cy="8382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0"/>
            <a:ext cx="1027981" cy="8382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505200"/>
            <a:ext cx="1027981" cy="8382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419600"/>
            <a:ext cx="1027981" cy="83820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86200"/>
            <a:ext cx="1027981" cy="8382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67000"/>
            <a:ext cx="1027981" cy="83820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1027981" cy="83820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685800" cy="80445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762000"/>
            <a:ext cx="685800" cy="80445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914400"/>
            <a:ext cx="685800" cy="80445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828800"/>
            <a:ext cx="685800" cy="80445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895600"/>
            <a:ext cx="685800" cy="804451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276600"/>
            <a:ext cx="685800" cy="80445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048000"/>
            <a:ext cx="685800" cy="80445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81200"/>
            <a:ext cx="685800" cy="804451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343400"/>
            <a:ext cx="585733" cy="5334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724400"/>
            <a:ext cx="585733" cy="5334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486400"/>
            <a:ext cx="585733" cy="5334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6019800"/>
            <a:ext cx="585733" cy="5334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486400"/>
            <a:ext cx="585733" cy="5334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071938" y="285750"/>
            <a:ext cx="4143375" cy="378618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0"/>
            <a:ext cx="3714750" cy="492918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7" name="AutoShape 6" descr="Kết quả hình ảnh cho hình ảnh con mè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AutoShape 8" descr="Kết quả hình ảnh cho hình ảnh con mè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AutoShape 10" descr="Kết quả hình ảnh cho hình ảnh con mè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AutoShape 12" descr="Kết quả hình ảnh cho hình ảnh con mè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AutoShape 14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AutoShape 16" descr="Kết quả hình ảnh cho hình ảnh con mè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71670" y="5072063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Hết giờ</a:t>
            </a:r>
          </a:p>
        </p:txBody>
      </p:sp>
      <p:sp>
        <p:nvSpPr>
          <p:cNvPr id="21" name="Oval 20"/>
          <p:cNvSpPr/>
          <p:nvPr/>
        </p:nvSpPr>
        <p:spPr>
          <a:xfrm>
            <a:off x="2071670" y="5072063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Oval 21"/>
          <p:cNvSpPr/>
          <p:nvPr/>
        </p:nvSpPr>
        <p:spPr>
          <a:xfrm>
            <a:off x="2071670" y="5072063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Oval 22"/>
          <p:cNvSpPr/>
          <p:nvPr/>
        </p:nvSpPr>
        <p:spPr>
          <a:xfrm>
            <a:off x="2071670" y="5072063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2071670" y="5072063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Oval 24"/>
          <p:cNvSpPr/>
          <p:nvPr/>
        </p:nvSpPr>
        <p:spPr>
          <a:xfrm>
            <a:off x="2071670" y="5072063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6" name="Oval 25"/>
          <p:cNvSpPr/>
          <p:nvPr/>
        </p:nvSpPr>
        <p:spPr>
          <a:xfrm>
            <a:off x="2071670" y="5072063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7" name="Oval 26"/>
          <p:cNvSpPr/>
          <p:nvPr/>
        </p:nvSpPr>
        <p:spPr>
          <a:xfrm>
            <a:off x="2071670" y="5072063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8" name="Oval 27"/>
          <p:cNvSpPr/>
          <p:nvPr/>
        </p:nvSpPr>
        <p:spPr>
          <a:xfrm>
            <a:off x="2071670" y="5072063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9" name="Oval 28"/>
          <p:cNvSpPr/>
          <p:nvPr/>
        </p:nvSpPr>
        <p:spPr>
          <a:xfrm>
            <a:off x="2071670" y="5072063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0" name="Oval 29"/>
          <p:cNvSpPr/>
          <p:nvPr/>
        </p:nvSpPr>
        <p:spPr>
          <a:xfrm>
            <a:off x="2071670" y="5072063"/>
            <a:ext cx="1785938" cy="178593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1" name="Oval 30">
            <a:hlinkClick r:id="rId5" action="ppaction://hlinksldjump"/>
          </p:cNvPr>
          <p:cNvSpPr/>
          <p:nvPr/>
        </p:nvSpPr>
        <p:spPr>
          <a:xfrm>
            <a:off x="0" y="6019800"/>
            <a:ext cx="2071670" cy="6239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214810" y="4071918"/>
            <a:ext cx="4143375" cy="27860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04800"/>
            <a:ext cx="838200" cy="907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990600"/>
            <a:ext cx="769837" cy="685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114800"/>
            <a:ext cx="936627" cy="80811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914400"/>
            <a:ext cx="838200" cy="90741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0"/>
            <a:ext cx="774269" cy="8382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981200"/>
            <a:ext cx="812288" cy="87935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971800"/>
            <a:ext cx="812288" cy="87935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0"/>
            <a:ext cx="774269" cy="8382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657600"/>
            <a:ext cx="774269" cy="8382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9400"/>
            <a:ext cx="762000" cy="82491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762000" cy="82491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914400"/>
            <a:ext cx="769837" cy="6858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914400"/>
            <a:ext cx="769837" cy="6858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057400"/>
            <a:ext cx="769837" cy="6858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914400"/>
            <a:ext cx="855374" cy="7620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981200"/>
            <a:ext cx="838200" cy="74670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057400"/>
            <a:ext cx="769837" cy="68580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410200"/>
            <a:ext cx="936627" cy="808112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191000"/>
            <a:ext cx="936627" cy="80811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410200"/>
            <a:ext cx="936627" cy="80811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5410200"/>
            <a:ext cx="936627" cy="8081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114800"/>
            <a:ext cx="936627" cy="80811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14800"/>
            <a:ext cx="936627" cy="80811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981200"/>
            <a:ext cx="769837" cy="6858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Kết quả hình ảnh cho hình nền powerpoint đơn giả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7172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3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7174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00034" y="428604"/>
            <a:ext cx="4857750" cy="571501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9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29256" y="1714488"/>
            <a:ext cx="3333823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en-US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Oval 19">
            <a:hlinkClick r:id="rId3" action="ppaction://hlinksldjump"/>
          </p:cNvPr>
          <p:cNvSpPr/>
          <p:nvPr/>
        </p:nvSpPr>
        <p:spPr>
          <a:xfrm>
            <a:off x="8429652" y="357166"/>
            <a:ext cx="428628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1027981" cy="8382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914400"/>
            <a:ext cx="1027981" cy="838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14600"/>
            <a:ext cx="1027981" cy="8382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057400"/>
            <a:ext cx="1027981" cy="8382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352800"/>
            <a:ext cx="1027981" cy="8382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419600"/>
            <a:ext cx="1027981" cy="8382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029200"/>
            <a:ext cx="1027981" cy="8382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495800"/>
            <a:ext cx="1027981" cy="8382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81400"/>
            <a:ext cx="1027981" cy="8382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2910" y="357166"/>
            <a:ext cx="4357718" cy="557213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14942" y="1571612"/>
            <a:ext cx="3333823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en-US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838200" cy="9074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066800"/>
            <a:ext cx="838200" cy="9074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828800"/>
            <a:ext cx="838200" cy="9074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971800"/>
            <a:ext cx="838200" cy="90741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038600"/>
            <a:ext cx="838200" cy="90741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800600"/>
            <a:ext cx="838200" cy="90741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419600"/>
            <a:ext cx="838200" cy="90741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200400"/>
            <a:ext cx="838200" cy="90741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685800"/>
            <a:ext cx="838200" cy="90741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79" y="-7620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304800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</a:t>
            </a:r>
            <a:r>
              <a:rPr lang="it-IT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hơi </a:t>
            </a:r>
            <a:r>
              <a:rPr lang="it-IT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“Chân ai nhanh”: Giáo viên dán nhiều thẻ số trên sàn (số 7, 8, 9, 10), trẻ vừa đi vừa hát, khi cô nói bất kỳ số nào thì trẻ sẽ nhanh chân </a:t>
            </a:r>
            <a:r>
              <a:rPr lang="it-IT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nhảy vào đúng vòng tròn có chữ số </a:t>
            </a:r>
            <a:r>
              <a:rPr lang="it-IT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 yêu cầu của cô </a:t>
            </a:r>
            <a:r>
              <a:rPr lang="it-IT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luật chơi trẻ nào nhảy không đúng sẽ  thay cô làm người quản trò (Chơi </a:t>
            </a:r>
            <a:r>
              <a:rPr lang="it-IT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2-3 lần, cô kiểm tra, nhận xét sau mỗi lần chơi).  </a:t>
            </a:r>
            <a:endParaRPr lang="vi-V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" y="5334000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2"/>
                </a:solidFill>
              </a:rPr>
              <a:t>9</a:t>
            </a:r>
            <a:endParaRPr lang="vi-VN" sz="9600" dirty="0">
              <a:solidFill>
                <a:schemeClr val="tx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0" y="3886200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2"/>
                </a:solidFill>
              </a:rPr>
              <a:t>8</a:t>
            </a:r>
            <a:endParaRPr lang="vi-VN" sz="11500" dirty="0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05200" y="3743195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2"/>
                </a:solidFill>
              </a:rPr>
              <a:t>7</a:t>
            </a:r>
            <a:endParaRPr lang="vi-VN" sz="9600" dirty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752600" y="3879937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vi-VN" sz="9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758" y="3879937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2"/>
                </a:solidFill>
              </a:rPr>
              <a:t>7</a:t>
            </a:r>
            <a:endParaRPr lang="vi-VN" sz="9600" dirty="0">
              <a:solidFill>
                <a:schemeClr val="tx2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010400" y="2057400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2"/>
                </a:solidFill>
              </a:rPr>
              <a:t>9</a:t>
            </a:r>
            <a:endParaRPr lang="vi-VN" sz="9600" dirty="0">
              <a:solidFill>
                <a:schemeClr val="tx2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334000" y="2133600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2"/>
                </a:solidFill>
              </a:rPr>
              <a:t>7</a:t>
            </a:r>
            <a:endParaRPr lang="vi-VN" sz="9600" dirty="0">
              <a:solidFill>
                <a:schemeClr val="tx2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43614" y="2120552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2"/>
                </a:solidFill>
              </a:rPr>
              <a:t>9</a:t>
            </a:r>
            <a:endParaRPr lang="vi-VN" sz="9600" dirty="0">
              <a:solidFill>
                <a:schemeClr val="tx2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52600" y="2133600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2"/>
                </a:solidFill>
              </a:rPr>
              <a:t>8</a:t>
            </a:r>
            <a:endParaRPr lang="vi-VN" sz="9600" dirty="0">
              <a:solidFill>
                <a:schemeClr val="tx2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200" y="2133600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2"/>
                </a:solidFill>
              </a:rPr>
              <a:t>9</a:t>
            </a:r>
            <a:endParaRPr lang="vi-VN" sz="9600" dirty="0">
              <a:solidFill>
                <a:schemeClr val="tx2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828800" y="5437340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2"/>
                </a:solidFill>
              </a:rPr>
              <a:t>8</a:t>
            </a:r>
            <a:endParaRPr lang="vi-VN" sz="9600" dirty="0">
              <a:solidFill>
                <a:schemeClr val="tx2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502068" y="5437340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tx2"/>
                </a:solidFill>
              </a:rPr>
              <a:t>9</a:t>
            </a:r>
            <a:endParaRPr lang="vi-VN" sz="8800" dirty="0">
              <a:solidFill>
                <a:schemeClr val="tx2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34000" y="5437340"/>
            <a:ext cx="1828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2"/>
                </a:solidFill>
              </a:rPr>
              <a:t>10</a:t>
            </a:r>
            <a:endParaRPr lang="vi-VN" sz="6000" b="1" dirty="0">
              <a:solidFill>
                <a:schemeClr val="tx2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228562" y="5410200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tx2"/>
                </a:solidFill>
              </a:rPr>
              <a:t>9</a:t>
            </a:r>
            <a:endParaRPr lang="vi-VN" sz="8800" dirty="0">
              <a:solidFill>
                <a:schemeClr val="tx2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162800" y="3733800"/>
            <a:ext cx="1447800" cy="1447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2"/>
                </a:solidFill>
              </a:rPr>
              <a:t>9</a:t>
            </a:r>
            <a:endParaRPr lang="vi-VN" sz="9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36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73799" y="2967335"/>
            <a:ext cx="41964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spc="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KẾT THÚC</a:t>
            </a:r>
            <a:endParaRPr lang="en-US" sz="6000" b="1" cap="all" spc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899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457200"/>
            <a:ext cx="838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I. Mục tiêu</a:t>
            </a:r>
            <a:endParaRPr lang="vi-VN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Kiến thức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Biết đếm đến 9, tạo nhóm có số lượng 9, nhận biết chữ số 9</a:t>
            </a:r>
            <a:endParaRPr lang="vi-VN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Kỹ năng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Phát triển khả năng chú ý, ghi nhớ, tạo nhóm. Kĩ năng đếm đúng trình tự và đếm trên đối tượng không bỏ sót, diễn đạt đúng nhóm có 9 đối tượng</a:t>
            </a:r>
            <a:r>
              <a:rPr lang="it-IT" sz="22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Thái độ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Hứng thú tham gia vào các hoạt động cùng cô và bạn.</a:t>
            </a:r>
            <a:endParaRPr lang="vi-VN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Chuẩn bị</a:t>
            </a:r>
            <a:endParaRPr lang="vi-VN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Đồ dùng của giáo viên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Hình ảnh trên máy tính ( Nhóm 1: 9 con thỏ, 8 con gà con, 6 con chim. Nhóm 2: 9 con cá, 8 con rùa, 7 con cua)</a:t>
            </a:r>
            <a:endParaRPr lang="vi-VN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Nhạc “Nhà mình rất vui” (Thời gian 01 phút)</a:t>
            </a:r>
            <a:endParaRPr lang="vi-VN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Thẻ số 7, 8, 9,10 dán trên sàn</a:t>
            </a:r>
            <a:endParaRPr lang="vi-VN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Bảng nỉ. Hộp quà (9 bông hoa, 9 chiếc lá. Thẻ số 7,8, 9,10)</a:t>
            </a:r>
            <a:endParaRPr lang="vi-VN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Tất cả đồ dùng đồ chơi có trong lớp</a:t>
            </a:r>
            <a:endParaRPr lang="vi-VN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Đồ dùng của trẻ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trẻ: 01 cái giỏ, 01 tập thẻ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62332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399" y="457200"/>
            <a:ext cx="868680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III. Tiến trình hoạt động</a:t>
            </a:r>
            <a:endParaRPr lang="vi-VN" sz="2800" dirty="0"/>
          </a:p>
          <a:p>
            <a:r>
              <a:rPr lang="it-IT" sz="2800" b="1" dirty="0"/>
              <a:t>1. Hoạt động 1:</a:t>
            </a:r>
            <a:r>
              <a:rPr lang="it-IT" sz="2800" dirty="0"/>
              <a:t> </a:t>
            </a:r>
            <a:r>
              <a:rPr lang="it-IT" sz="2800" b="1" dirty="0"/>
              <a:t>Ổn định lớp, ôn số lượng 8, chữ số 8 (3- 5 phút)</a:t>
            </a:r>
            <a:endParaRPr lang="vi-VN" sz="2800" dirty="0"/>
          </a:p>
          <a:p>
            <a:pPr marL="285750" indent="-285750">
              <a:buFontTx/>
              <a:buChar char="-"/>
            </a:pPr>
            <a:r>
              <a:rPr lang="it-IT" sz="2800" dirty="0" smtClean="0"/>
              <a:t>Giáo </a:t>
            </a:r>
            <a:r>
              <a:rPr lang="it-IT" sz="2800" dirty="0"/>
              <a:t>viên tạo tình huống: Sáng nay trên đường đến lớp cô đã gặp bạn thỏ và bạn thỏ đã gởi tặng cho lớp mình món </a:t>
            </a:r>
            <a:r>
              <a:rPr lang="it-IT" sz="2800" dirty="0" smtClean="0"/>
              <a:t>quà</a:t>
            </a:r>
          </a:p>
          <a:p>
            <a:endParaRPr lang="it-IT" sz="2800" dirty="0" smtClean="0"/>
          </a:p>
          <a:p>
            <a:pPr marL="285750" indent="-285750">
              <a:buFontTx/>
              <a:buChar char="-"/>
            </a:pPr>
            <a:endParaRPr lang="vi-VN" dirty="0"/>
          </a:p>
        </p:txBody>
      </p:sp>
      <p:pic>
        <p:nvPicPr>
          <p:cNvPr id="2052" name="Picture 4" descr="C:\Users\Administrator\Downloads\tải_xuống__1_-removebg-preview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3" t="16706" r="14808" b="10298"/>
          <a:stretch/>
        </p:blipFill>
        <p:spPr bwMode="auto">
          <a:xfrm>
            <a:off x="3009899" y="3256847"/>
            <a:ext cx="2971800" cy="280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54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46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5334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vi-VN" dirty="0"/>
          </a:p>
        </p:txBody>
      </p:sp>
      <p:sp>
        <p:nvSpPr>
          <p:cNvPr id="2" name="Rectangle 1"/>
          <p:cNvSpPr/>
          <p:nvPr/>
        </p:nvSpPr>
        <p:spPr>
          <a:xfrm>
            <a:off x="381000" y="338078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endParaRPr lang="vi-VN" sz="2400" dirty="0"/>
          </a:p>
          <a:p>
            <a:r>
              <a:rPr lang="it-IT" sz="2800" dirty="0" smtClean="0"/>
              <a:t>-    </a:t>
            </a:r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 viên mời 01 trẻ lên mở quà xem bên trong có gì. </a:t>
            </a:r>
            <a:r>
              <a:rPr lang="it-IT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(hình </a:t>
            </a:r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bông hoa, chiếc lá, thẻ số)</a:t>
            </a:r>
            <a:endParaRPr lang="vi-VN" sz="4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it-IT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 </a:t>
            </a:r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viên </a:t>
            </a:r>
            <a:r>
              <a:rPr lang="it-IT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yêu cầu trẻ quan sát trên màm hình và đêm số lượng hoa gắn chữ số tương ứng.</a:t>
            </a:r>
          </a:p>
        </p:txBody>
      </p:sp>
    </p:spTree>
    <p:extLst>
      <p:ext uri="{BB962C8B-B14F-4D97-AF65-F5344CB8AC3E}">
        <p14:creationId xmlns:p14="http://schemas.microsoft.com/office/powerpoint/2010/main" val="34195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96" y="-70981"/>
            <a:ext cx="9144001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34447" y="1495036"/>
            <a:ext cx="1202772" cy="1781564"/>
          </a:xfrm>
          <a:prstGeom prst="rect">
            <a:avLst/>
          </a:prstGeom>
          <a:noFill/>
        </p:spPr>
      </p:pic>
      <p:pic>
        <p:nvPicPr>
          <p:cNvPr id="4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1237218" y="1447798"/>
            <a:ext cx="972581" cy="1676402"/>
          </a:xfrm>
          <a:prstGeom prst="rect">
            <a:avLst/>
          </a:prstGeom>
          <a:noFill/>
        </p:spPr>
      </p:pic>
      <p:pic>
        <p:nvPicPr>
          <p:cNvPr id="5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2209800" y="1447799"/>
            <a:ext cx="1066800" cy="1676401"/>
          </a:xfrm>
          <a:prstGeom prst="rect">
            <a:avLst/>
          </a:prstGeom>
          <a:noFill/>
        </p:spPr>
      </p:pic>
      <p:pic>
        <p:nvPicPr>
          <p:cNvPr id="6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3276600" y="1447800"/>
            <a:ext cx="1115384" cy="1676400"/>
          </a:xfrm>
          <a:prstGeom prst="rect">
            <a:avLst/>
          </a:prstGeom>
          <a:noFill/>
        </p:spPr>
      </p:pic>
      <p:pic>
        <p:nvPicPr>
          <p:cNvPr id="7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4391984" y="1311058"/>
            <a:ext cx="1168620" cy="1813142"/>
          </a:xfrm>
          <a:prstGeom prst="rect">
            <a:avLst/>
          </a:prstGeom>
          <a:noFill/>
        </p:spPr>
      </p:pic>
      <p:pic>
        <p:nvPicPr>
          <p:cNvPr id="8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5560604" y="1293966"/>
            <a:ext cx="1144996" cy="1754034"/>
          </a:xfrm>
          <a:prstGeom prst="rect">
            <a:avLst/>
          </a:prstGeom>
          <a:noFill/>
        </p:spPr>
      </p:pic>
      <p:pic>
        <p:nvPicPr>
          <p:cNvPr id="9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6781800" y="1295400"/>
            <a:ext cx="1124394" cy="1752600"/>
          </a:xfrm>
          <a:prstGeom prst="rect">
            <a:avLst/>
          </a:prstGeom>
          <a:noFill/>
        </p:spPr>
      </p:pic>
      <p:pic>
        <p:nvPicPr>
          <p:cNvPr id="10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7906194" y="1295400"/>
            <a:ext cx="1161606" cy="17526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015342" y="3581400"/>
            <a:ext cx="2117759" cy="17651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.VnAvant" pitchFamily="34" charset="0"/>
              </a:rPr>
              <a:t>8</a:t>
            </a:r>
            <a:endParaRPr lang="en-US" sz="7200" b="1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54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46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5334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vi-VN" dirty="0"/>
          </a:p>
        </p:txBody>
      </p:sp>
      <p:sp>
        <p:nvSpPr>
          <p:cNvPr id="2" name="Rectangle 1"/>
          <p:cNvSpPr/>
          <p:nvPr/>
        </p:nvSpPr>
        <p:spPr>
          <a:xfrm>
            <a:off x="228600" y="228600"/>
            <a:ext cx="8534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Hoạt động 2:</a:t>
            </a:r>
            <a:r>
              <a:rPr lang="it-IT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Đếm đến 9, tạo nhóm có số lượng 9, nhận biết chữ số 9 (7-9 phút)</a:t>
            </a:r>
            <a:endParaRPr lang="vi-V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Giáo viên mời 01 trẻ lấy và gắn lên bảng </a:t>
            </a:r>
            <a:r>
              <a:rPr lang="it-IT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it-IT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 </a:t>
            </a:r>
            <a:r>
              <a:rPr lang="it-IT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 (Trẻ thực hiện)</a:t>
            </a:r>
            <a:endParaRPr lang="vi-V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Giáo viên mời lớp đếm (1, 2, 3...9 Tất cả có 9 chiếc lá)</a:t>
            </a:r>
            <a:endParaRPr lang="vi-V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Mời nhiều cá nhân đếm lại</a:t>
            </a:r>
            <a:endParaRPr lang="vi-V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Giáo viên hỏi trẻ: Bạn nào đã biết số 9 lên chọn giúp cô</a:t>
            </a:r>
            <a:endParaRPr lang="vi-V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Giáo viên giới thiệu cho trẻ biết đây là chữ số 9</a:t>
            </a:r>
            <a:r>
              <a:rPr lang="de-DE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chữ số 9 dùng để chỉ những nhóm đối tượng có số lượng là 9. </a:t>
            </a:r>
            <a:endParaRPr lang="vi-V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viên </a:t>
            </a:r>
            <a:r>
              <a:rPr lang="de-DE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trẻ đọc chữ số 9 (Nhiều cá nhân đọc, lớp đọc)</a:t>
            </a:r>
            <a:endParaRPr lang="vi-V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/>
              <a:t> </a:t>
            </a:r>
            <a:endParaRPr lang="vi-VN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123380" y="3429000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1084545" y="3429000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2068045" y="3429000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3124200" y="3429000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4085780" y="3429000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5181600" y="3429000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6172200" y="3429000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7239000" y="3407080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8263524" y="3400816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Rectangle 14"/>
          <p:cNvSpPr/>
          <p:nvPr/>
        </p:nvSpPr>
        <p:spPr>
          <a:xfrm>
            <a:off x="3733800" y="4876800"/>
            <a:ext cx="1676400" cy="152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.VnAvant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51032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990600"/>
            <a:ext cx="6781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Giáo viên hỏi trẻ: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Số lượng hoa và lá như thế nào? (Không bằng nhau)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Để 2 nhóm bằng nhau và đều bằng 9 theo các con mình sẽ làm gì? (Thêm 1 bông hoa)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Giáo viên mời 01 trẻ lên tạo cho hai nhóm bằng nhau và đều bằng 9 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Cả lớp cùng đếm lại số lượng 02 nhóm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Giáo viên hỏi trẻ: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+ 8 thêm 1 là mấy? (Là 9)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Vậy số hoa và số lá đã bằng nhau chưa? (Bằng nhau)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Và đều bằng mấy? (Bằng 9)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5" y="-1357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55232" y="1295399"/>
            <a:ext cx="859168" cy="1139089"/>
          </a:xfrm>
          <a:prstGeom prst="rect">
            <a:avLst/>
          </a:prstGeom>
          <a:noFill/>
        </p:spPr>
      </p:pic>
      <p:pic>
        <p:nvPicPr>
          <p:cNvPr id="6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2036432" y="1286784"/>
            <a:ext cx="859168" cy="1139089"/>
          </a:xfrm>
          <a:prstGeom prst="rect">
            <a:avLst/>
          </a:prstGeom>
          <a:noFill/>
        </p:spPr>
      </p:pic>
      <p:pic>
        <p:nvPicPr>
          <p:cNvPr id="8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1045832" y="1295399"/>
            <a:ext cx="859168" cy="1139089"/>
          </a:xfrm>
          <a:prstGeom prst="rect">
            <a:avLst/>
          </a:prstGeom>
          <a:noFill/>
        </p:spPr>
      </p:pic>
      <p:pic>
        <p:nvPicPr>
          <p:cNvPr id="9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6989432" y="1407346"/>
            <a:ext cx="859168" cy="1139089"/>
          </a:xfrm>
          <a:prstGeom prst="rect">
            <a:avLst/>
          </a:prstGeom>
          <a:noFill/>
        </p:spPr>
      </p:pic>
      <p:pic>
        <p:nvPicPr>
          <p:cNvPr id="10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5998832" y="1375510"/>
            <a:ext cx="859168" cy="1139089"/>
          </a:xfrm>
          <a:prstGeom prst="rect">
            <a:avLst/>
          </a:prstGeom>
          <a:noFill/>
        </p:spPr>
      </p:pic>
      <p:pic>
        <p:nvPicPr>
          <p:cNvPr id="11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5008232" y="1362984"/>
            <a:ext cx="859168" cy="1139089"/>
          </a:xfrm>
          <a:prstGeom prst="rect">
            <a:avLst/>
          </a:prstGeom>
          <a:noFill/>
        </p:spPr>
      </p:pic>
      <p:pic>
        <p:nvPicPr>
          <p:cNvPr id="12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4017632" y="1320454"/>
            <a:ext cx="859168" cy="1139089"/>
          </a:xfrm>
          <a:prstGeom prst="rect">
            <a:avLst/>
          </a:prstGeom>
          <a:noFill/>
        </p:spPr>
      </p:pic>
      <p:pic>
        <p:nvPicPr>
          <p:cNvPr id="13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3027032" y="1299310"/>
            <a:ext cx="859168" cy="1139089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8020996" y="1356721"/>
            <a:ext cx="1044924" cy="11791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.VnAvant" pitchFamily="34" charset="0"/>
              </a:rPr>
              <a:t>8</a:t>
            </a:r>
            <a:endParaRPr lang="en-US" sz="72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1084960" y="3124200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2075560" y="3124200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3066160" y="3124200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4056760" y="3124201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5047360" y="3124201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6050486" y="3124201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7104760" y="3124201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8153400" y="3124201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b="11143"/>
          <a:stretch/>
        </p:blipFill>
        <p:spPr>
          <a:xfrm>
            <a:off x="74633" y="3133594"/>
            <a:ext cx="82004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Rectangle 23"/>
          <p:cNvSpPr/>
          <p:nvPr/>
        </p:nvSpPr>
        <p:spPr>
          <a:xfrm>
            <a:off x="3878478" y="4953000"/>
            <a:ext cx="1044924" cy="11791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.VnAvant" pitchFamily="34" charset="0"/>
              </a:rPr>
              <a:t>9</a:t>
            </a:r>
          </a:p>
        </p:txBody>
      </p:sp>
      <p:pic>
        <p:nvPicPr>
          <p:cNvPr id="25" name="Picture 2" descr="E:\giao an download\chi hue powpoi toanf quan moi\img1382279113.png"/>
          <p:cNvPicPr>
            <a:picLocks noChangeAspect="1" noChangeArrowheads="1"/>
          </p:cNvPicPr>
          <p:nvPr/>
        </p:nvPicPr>
        <p:blipFill rotWithShape="1">
          <a:blip r:embed="rId3" cstate="print"/>
          <a:srcRect b="6563"/>
          <a:stretch/>
        </p:blipFill>
        <p:spPr bwMode="auto">
          <a:xfrm>
            <a:off x="8114272" y="1415564"/>
            <a:ext cx="859168" cy="11390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954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889844"/>
            <a:ext cx="7772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tập: (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10-11 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phút)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Giáo viên cho trẻ lấy giỏ đi chợ mua những đồ dùng đồ chơi, mỗi trẻ mua hai nhóm đối tượng có số lượng là 9 và tập thẻ số. Giáo viên mở 01 đoạn nhạc, sau khi kết thúc nhạc trẻ sẽ nhanh chân về chỗ ngồi.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Giáo viên yêu cầu trẻ: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Lần 1: Trẻ xếp đồ dùng đồ chơi theo tiếng trống vỗ (9 tiếng)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Lần 2: Chơi “giấu tay” và khi cô đưa ra bao nhiêu ngón tay thì trẻ sẽ xếp bấy nhiêu đồ dùng (5 ngón tay)  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Mời bạn bên cạnh cùng kiểm tra bạn mình  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Trẻ đếm số lượng hai nhóm, tạo hai nhóm bằng nhau và đều bằng 9, chọn thẻ số tương ứng 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36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157255941</TotalTime>
  <Pages>0</Pages>
  <Words>981</Words>
  <Characters>0</Characters>
  <Application>Microsoft Office PowerPoint</Application>
  <DocSecurity>0</DocSecurity>
  <PresentationFormat>On-screen Show (4:3)</PresentationFormat>
  <Lines>0</Lines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Admin</cp:lastModifiedBy>
  <cp:revision>73</cp:revision>
  <cp:lastPrinted>1899-12-30T00:00:00Z</cp:lastPrinted>
  <dcterms:created xsi:type="dcterms:W3CDTF">2016-10-10T02:00:01Z</dcterms:created>
  <dcterms:modified xsi:type="dcterms:W3CDTF">2023-05-08T02:57:12Z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1033-8.1.0.3010</vt:lpwstr>
  </property>
</Properties>
</file>