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5" r:id="rId9"/>
    <p:sldId id="262" r:id="rId10"/>
    <p:sldId id="263" r:id="rId11"/>
  </p:sldIdLst>
  <p:sldSz cx="18288000" cy="10287000"/>
  <p:notesSz cx="6858000" cy="9144000"/>
  <p:embeddedFontLst>
    <p:embeddedFont>
      <p:font typeface="Quicksand" charset="0"/>
      <p:regular r:id="rId12"/>
    </p:embeddedFont>
    <p:embeddedFont>
      <p:font typeface="Dekko" charset="0"/>
      <p:regular r:id="rId13"/>
    </p:embeddedFont>
    <p:embeddedFont>
      <p:font typeface="Quicksand Bold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-7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2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84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1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57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63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28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8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46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0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0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gif"/><Relationship Id="rId5" Type="http://schemas.openxmlformats.org/officeDocument/2006/relationships/image" Target="../media/image18.svg"/><Relationship Id="rId10" Type="http://schemas.openxmlformats.org/officeDocument/2006/relationships/image" Target="../media/image14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9.svg"/><Relationship Id="rId3" Type="http://schemas.openxmlformats.org/officeDocument/2006/relationships/image" Target="../media/image6.svg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18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7.gif"/><Relationship Id="rId5" Type="http://schemas.openxmlformats.org/officeDocument/2006/relationships/image" Target="../media/image6.svg"/><Relationship Id="rId10" Type="http://schemas.openxmlformats.org/officeDocument/2006/relationships/image" Target="../media/image26.gif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27.gif"/><Relationship Id="rId5" Type="http://schemas.openxmlformats.org/officeDocument/2006/relationships/image" Target="../media/image6.svg"/><Relationship Id="rId10" Type="http://schemas.openxmlformats.org/officeDocument/2006/relationships/image" Target="../media/image26.gif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5.png"/><Relationship Id="rId18" Type="http://schemas.openxmlformats.org/officeDocument/2006/relationships/image" Target="../media/image29.png"/><Relationship Id="rId3" Type="http://schemas.microsoft.com/office/2007/relationships/media" Target="../media/media2.mp3"/><Relationship Id="rId21" Type="http://schemas.openxmlformats.org/officeDocument/2006/relationships/image" Target="../media/image31.gif"/><Relationship Id="rId7" Type="http://schemas.openxmlformats.org/officeDocument/2006/relationships/image" Target="../media/image1.png"/><Relationship Id="rId12" Type="http://schemas.openxmlformats.org/officeDocument/2006/relationships/image" Target="../media/image8.sv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30.gif"/><Relationship Id="rId1" Type="http://schemas.openxmlformats.org/officeDocument/2006/relationships/audio" Target="NULL" TargetMode="External"/><Relationship Id="rId6" Type="http://schemas.openxmlformats.org/officeDocument/2006/relationships/image" Target="../media/image12.sv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6.svg"/><Relationship Id="rId19" Type="http://schemas.openxmlformats.org/officeDocument/2006/relationships/image" Target="../media/image33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4.sv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39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3410" y="576318"/>
            <a:ext cx="14861181" cy="91343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6584" y="1028700"/>
            <a:ext cx="796826" cy="8695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16801079" y="4721989"/>
            <a:ext cx="676920" cy="8500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15761505" y="817603"/>
            <a:ext cx="962819" cy="54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35089" y="9635968"/>
            <a:ext cx="841010" cy="9177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4697362" y="-226086"/>
            <a:ext cx="605539" cy="7603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4870353" y="9575918"/>
            <a:ext cx="712118" cy="8942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58897" y="2482665"/>
            <a:ext cx="780413" cy="8516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9237698" y="-117236"/>
            <a:ext cx="962819" cy="542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-80808" y="3791165"/>
            <a:ext cx="962819" cy="54268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37105" y="1378853"/>
            <a:ext cx="16307764" cy="719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4"/>
              </a:lnSpc>
            </a:pP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SỞ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GIÁO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DỤC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VÀ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ĐÀO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TẠO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TỈNH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KON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TUM</a:t>
            </a:r>
          </a:p>
          <a:p>
            <a:pPr algn="ctr">
              <a:lnSpc>
                <a:spcPts val="5074"/>
              </a:lnSpc>
            </a:pP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TRƯỜNG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MẦM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NON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THỰC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HÀNH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SƯ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PHẠM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KON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TUM</a:t>
            </a:r>
          </a:p>
          <a:p>
            <a:pPr algn="ctr">
              <a:lnSpc>
                <a:spcPts val="5074"/>
              </a:lnSpc>
            </a:pPr>
            <a:r>
              <a:rPr lang="en-US" sz="4228" dirty="0">
                <a:solidFill>
                  <a:srgbClr val="494949"/>
                </a:solidFill>
                <a:latin typeface="Quicksand Bold"/>
              </a:rPr>
              <a:t>*</a:t>
            </a:r>
          </a:p>
          <a:p>
            <a:pPr algn="ctr">
              <a:lnSpc>
                <a:spcPts val="5074"/>
              </a:lnSpc>
            </a:pPr>
            <a:r>
              <a:rPr lang="en-US" sz="4228" dirty="0" err="1">
                <a:solidFill>
                  <a:srgbClr val="3910AF"/>
                </a:solidFill>
                <a:latin typeface="Quicksand Bold"/>
              </a:rPr>
              <a:t>HOẠT</a:t>
            </a:r>
            <a:r>
              <a:rPr lang="en-US" sz="4228" dirty="0">
                <a:solidFill>
                  <a:srgbClr val="3910AF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3910AF"/>
                </a:solidFill>
                <a:latin typeface="Quicksand Bold"/>
              </a:rPr>
              <a:t>ĐỘNG</a:t>
            </a:r>
            <a:r>
              <a:rPr lang="en-US" sz="4228" dirty="0">
                <a:solidFill>
                  <a:srgbClr val="3910AF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3910AF"/>
                </a:solidFill>
                <a:latin typeface="Quicksand Bold"/>
              </a:rPr>
              <a:t>ÂM</a:t>
            </a:r>
            <a:r>
              <a:rPr lang="en-US" sz="4228" dirty="0">
                <a:solidFill>
                  <a:srgbClr val="3910AF"/>
                </a:solidFill>
                <a:latin typeface="Quicksand Bold"/>
              </a:rPr>
              <a:t> </a:t>
            </a:r>
            <a:r>
              <a:rPr lang="en-US" sz="4228" dirty="0" err="1" smtClean="0">
                <a:solidFill>
                  <a:srgbClr val="3910AF"/>
                </a:solidFill>
                <a:latin typeface="Quicksand Bold"/>
              </a:rPr>
              <a:t>NHẠC</a:t>
            </a:r>
            <a:r>
              <a:rPr lang="en-US" sz="4228" dirty="0" smtClean="0">
                <a:solidFill>
                  <a:srgbClr val="494949"/>
                </a:solidFill>
                <a:latin typeface="Quicksand"/>
              </a:rPr>
              <a:t> </a:t>
            </a:r>
            <a:endParaRPr lang="en-US" sz="4228" dirty="0">
              <a:solidFill>
                <a:srgbClr val="494949"/>
              </a:solidFill>
              <a:latin typeface="Quicksand"/>
            </a:endParaRPr>
          </a:p>
          <a:p>
            <a:pPr algn="ctr">
              <a:lnSpc>
                <a:spcPts val="5074"/>
              </a:lnSpc>
            </a:pPr>
            <a:r>
              <a:rPr lang="en-US" sz="4228" dirty="0" err="1">
                <a:solidFill>
                  <a:srgbClr val="3910AF"/>
                </a:solidFill>
                <a:latin typeface="Quicksand Bold"/>
              </a:rPr>
              <a:t>Đề</a:t>
            </a:r>
            <a:r>
              <a:rPr lang="en-US" sz="4228" dirty="0">
                <a:solidFill>
                  <a:srgbClr val="3910AF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3910AF"/>
                </a:solidFill>
                <a:latin typeface="Quicksand Bold"/>
              </a:rPr>
              <a:t>tài</a:t>
            </a:r>
            <a:r>
              <a:rPr lang="en-US" sz="4228" dirty="0">
                <a:solidFill>
                  <a:srgbClr val="3910AF"/>
                </a:solidFill>
                <a:latin typeface="Quicksand Bold"/>
              </a:rPr>
              <a:t>:</a:t>
            </a:r>
            <a:r>
              <a:rPr lang="en-US" sz="4228" dirty="0">
                <a:solidFill>
                  <a:srgbClr val="49494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06690A"/>
                </a:solidFill>
                <a:latin typeface="Quicksand Bold"/>
              </a:rPr>
              <a:t>VÌ</a:t>
            </a:r>
            <a:r>
              <a:rPr lang="en-US" sz="4228" dirty="0">
                <a:solidFill>
                  <a:srgbClr val="06690A"/>
                </a:solidFill>
                <a:latin typeface="Quicksand Bold"/>
              </a:rPr>
              <a:t> SAO </a:t>
            </a:r>
            <a:r>
              <a:rPr lang="en-US" sz="4228" dirty="0" err="1">
                <a:solidFill>
                  <a:srgbClr val="06690A"/>
                </a:solidFill>
                <a:latin typeface="Quicksand Bold"/>
              </a:rPr>
              <a:t>CHIM</a:t>
            </a:r>
            <a:r>
              <a:rPr lang="en-US" sz="4228" dirty="0">
                <a:solidFill>
                  <a:srgbClr val="06690A"/>
                </a:solidFill>
                <a:latin typeface="Quicksand Bold"/>
              </a:rPr>
              <a:t> HAY </a:t>
            </a:r>
            <a:r>
              <a:rPr lang="en-US" sz="4228" dirty="0" err="1">
                <a:solidFill>
                  <a:srgbClr val="06690A"/>
                </a:solidFill>
                <a:latin typeface="Quicksand Bold"/>
              </a:rPr>
              <a:t>HÓT</a:t>
            </a:r>
            <a:endParaRPr lang="en-US" sz="4228" dirty="0">
              <a:solidFill>
                <a:srgbClr val="06690A"/>
              </a:solidFill>
              <a:latin typeface="Quicksand Bold"/>
            </a:endParaRPr>
          </a:p>
          <a:p>
            <a:pPr algn="ctr">
              <a:lnSpc>
                <a:spcPts val="5074"/>
              </a:lnSpc>
            </a:pPr>
            <a:r>
              <a:rPr lang="en-US" sz="4228" dirty="0">
                <a:solidFill>
                  <a:srgbClr val="494949"/>
                </a:solidFill>
                <a:latin typeface="Quicksand Bold"/>
              </a:rPr>
              <a:t>(</a:t>
            </a:r>
            <a:r>
              <a:rPr lang="en-US" sz="4228" dirty="0" err="1">
                <a:solidFill>
                  <a:srgbClr val="494949"/>
                </a:solidFill>
                <a:latin typeface="Quicksand Bold"/>
              </a:rPr>
              <a:t>Tác</a:t>
            </a:r>
            <a:r>
              <a:rPr lang="en-US" sz="4228" dirty="0">
                <a:solidFill>
                  <a:srgbClr val="49494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494949"/>
                </a:solidFill>
                <a:latin typeface="Quicksand Bold"/>
              </a:rPr>
              <a:t>giả</a:t>
            </a:r>
            <a:r>
              <a:rPr lang="en-US" sz="4228" dirty="0">
                <a:solidFill>
                  <a:srgbClr val="494949"/>
                </a:solidFill>
                <a:latin typeface="Quicksand Bold"/>
              </a:rPr>
              <a:t>: </a:t>
            </a:r>
            <a:r>
              <a:rPr lang="en-US" sz="4228" dirty="0" err="1">
                <a:solidFill>
                  <a:srgbClr val="494949"/>
                </a:solidFill>
                <a:latin typeface="Quicksand Bold"/>
              </a:rPr>
              <a:t>Hà</a:t>
            </a:r>
            <a:r>
              <a:rPr lang="en-US" sz="4228" dirty="0">
                <a:solidFill>
                  <a:srgbClr val="49494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494949"/>
                </a:solidFill>
                <a:latin typeface="Quicksand Bold"/>
              </a:rPr>
              <a:t>Hải</a:t>
            </a:r>
            <a:r>
              <a:rPr lang="en-US" sz="4228" dirty="0">
                <a:solidFill>
                  <a:srgbClr val="494949"/>
                </a:solidFill>
                <a:latin typeface="Quicksand Bold"/>
              </a:rPr>
              <a:t> ) </a:t>
            </a:r>
          </a:p>
          <a:p>
            <a:pPr algn="ctr">
              <a:lnSpc>
                <a:spcPts val="5074"/>
              </a:lnSpc>
            </a:pPr>
            <a:r>
              <a:rPr lang="en-US" sz="4228" dirty="0">
                <a:solidFill>
                  <a:srgbClr val="494949"/>
                </a:solidFill>
                <a:latin typeface="Quicksand"/>
              </a:rPr>
              <a:t> 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Hoạt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động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: -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Vận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động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: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Vỗ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tay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theo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tiết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tấu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chậm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(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Trọng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tâm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)  </a:t>
            </a:r>
          </a:p>
          <a:p>
            <a:pPr algn="ctr">
              <a:lnSpc>
                <a:spcPts val="5074"/>
              </a:lnSpc>
            </a:pPr>
            <a:r>
              <a:rPr lang="en-US" sz="4228" dirty="0">
                <a:solidFill>
                  <a:srgbClr val="E80909"/>
                </a:solidFill>
                <a:latin typeface="Quicksand"/>
              </a:rPr>
              <a:t> -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Nghe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hát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: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Gà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gáy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té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le (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Dân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ca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Cống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Khao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)  </a:t>
            </a:r>
          </a:p>
          <a:p>
            <a:pPr algn="ctr">
              <a:lnSpc>
                <a:spcPts val="5074"/>
              </a:lnSpc>
            </a:pPr>
            <a:r>
              <a:rPr lang="en-US" sz="4228" dirty="0">
                <a:solidFill>
                  <a:srgbClr val="E80909"/>
                </a:solidFill>
                <a:latin typeface="Quicksand"/>
              </a:rPr>
              <a:t>      -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Trò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chơi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: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Nghe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tiết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tấu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tìm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đồ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vật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</a:p>
          <a:p>
            <a:pPr algn="ctr">
              <a:lnSpc>
                <a:spcPts val="5074"/>
              </a:lnSpc>
            </a:pPr>
            <a:r>
              <a:rPr lang="en-US" sz="4228" dirty="0">
                <a:solidFill>
                  <a:srgbClr val="E80909"/>
                </a:solidFill>
                <a:latin typeface="Quicksand"/>
              </a:rPr>
              <a:t>   (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Dự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kiến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thời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gian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 25 - 30 </a:t>
            </a:r>
            <a:r>
              <a:rPr lang="en-US" sz="4228" dirty="0" err="1">
                <a:solidFill>
                  <a:srgbClr val="E80909"/>
                </a:solidFill>
                <a:latin typeface="Quicksand"/>
              </a:rPr>
              <a:t>phút</a:t>
            </a:r>
            <a:r>
              <a:rPr lang="en-US" sz="4228" dirty="0">
                <a:solidFill>
                  <a:srgbClr val="E80909"/>
                </a:solidFill>
                <a:latin typeface="Quicksand"/>
              </a:rPr>
              <a:t>)</a:t>
            </a:r>
          </a:p>
          <a:p>
            <a:pPr algn="ctr">
              <a:lnSpc>
                <a:spcPts val="5074"/>
              </a:lnSpc>
            </a:pP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GV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: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PHAN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THỊ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DUY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228" dirty="0" err="1" smtClean="0">
                <a:solidFill>
                  <a:srgbClr val="E80909"/>
                </a:solidFill>
                <a:latin typeface="Quicksand Bold"/>
              </a:rPr>
              <a:t>LÀI</a:t>
            </a:r>
            <a:r>
              <a:rPr lang="en-US" sz="4228" dirty="0" smtClean="0">
                <a:solidFill>
                  <a:srgbClr val="E80909"/>
                </a:solidFill>
                <a:latin typeface="Quicksand Bold"/>
              </a:rPr>
              <a:t>- </a:t>
            </a:r>
            <a:r>
              <a:rPr lang="en-US" sz="4228" dirty="0" err="1" smtClean="0">
                <a:solidFill>
                  <a:srgbClr val="E80909"/>
                </a:solidFill>
                <a:latin typeface="Quicksand Bold"/>
              </a:rPr>
              <a:t>LỚP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: </a:t>
            </a:r>
            <a:r>
              <a:rPr lang="en-US" sz="4228" dirty="0" err="1">
                <a:solidFill>
                  <a:srgbClr val="E80909"/>
                </a:solidFill>
                <a:latin typeface="Quicksand Bold"/>
              </a:rPr>
              <a:t>CHỒI</a:t>
            </a:r>
            <a:r>
              <a:rPr lang="en-US" sz="4228" dirty="0">
                <a:solidFill>
                  <a:srgbClr val="E80909"/>
                </a:solidFill>
                <a:latin typeface="Quicksand Bold"/>
              </a:rPr>
              <a:t> 6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6438937"/>
            <a:ext cx="374446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388757" y="0"/>
            <a:ext cx="2918985" cy="29084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526963" y="8254925"/>
            <a:ext cx="5761037" cy="20320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560817" cy="2532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44066">
            <a:off x="203766" y="5590336"/>
            <a:ext cx="11423518" cy="96072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7690" y="8076358"/>
            <a:ext cx="841010" cy="91776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88312" y="892514"/>
            <a:ext cx="14344596" cy="860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85"/>
              </a:lnSpc>
            </a:pP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>
                <a:solidFill>
                  <a:srgbClr val="3910AF"/>
                </a:solidFill>
                <a:latin typeface="Quicksand Bold"/>
              </a:rPr>
              <a:t>I. </a:t>
            </a:r>
            <a:r>
              <a:rPr lang="en-US" sz="4346" dirty="0" err="1">
                <a:solidFill>
                  <a:srgbClr val="3910AF"/>
                </a:solidFill>
                <a:latin typeface="Quicksand Bold"/>
              </a:rPr>
              <a:t>Mục</a:t>
            </a:r>
            <a:r>
              <a:rPr lang="en-US" sz="4346" dirty="0">
                <a:solidFill>
                  <a:srgbClr val="3910AF"/>
                </a:solidFill>
                <a:latin typeface="Quicksand Bold"/>
              </a:rPr>
              <a:t> </a:t>
            </a:r>
            <a:r>
              <a:rPr lang="en-US" sz="4346" dirty="0" err="1">
                <a:solidFill>
                  <a:srgbClr val="3910AF"/>
                </a:solidFill>
                <a:latin typeface="Quicksand Bold"/>
              </a:rPr>
              <a:t>tiêu</a:t>
            </a:r>
            <a:r>
              <a:rPr lang="en-US" sz="4346" dirty="0">
                <a:solidFill>
                  <a:srgbClr val="06690A"/>
                </a:solidFill>
                <a:cs typeface="Quicksand"/>
              </a:rPr>
              <a:t>  </a:t>
            </a:r>
          </a:p>
          <a:p>
            <a:pPr algn="just">
              <a:lnSpc>
                <a:spcPts val="6085"/>
              </a:lnSpc>
            </a:pPr>
            <a:endParaRPr lang="en-US" sz="4346" dirty="0">
              <a:solidFill>
                <a:srgbClr val="06690A"/>
              </a:solidFill>
              <a:cs typeface="Quicksand"/>
            </a:endParaRPr>
          </a:p>
          <a:p>
            <a:pPr algn="just">
              <a:lnSpc>
                <a:spcPts val="6085"/>
              </a:lnSpc>
            </a:pP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>
                <a:solidFill>
                  <a:srgbClr val="E80909"/>
                </a:solidFill>
                <a:latin typeface="Quicksand Bold"/>
              </a:rPr>
              <a:t>1. </a:t>
            </a:r>
            <a:r>
              <a:rPr lang="en-US" sz="4346" dirty="0" err="1">
                <a:solidFill>
                  <a:srgbClr val="E80909"/>
                </a:solidFill>
                <a:latin typeface="Quicksand Bold"/>
              </a:rPr>
              <a:t>Kiến</a:t>
            </a:r>
            <a:r>
              <a:rPr lang="en-US" sz="4346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346" dirty="0" err="1">
                <a:solidFill>
                  <a:srgbClr val="E80909"/>
                </a:solidFill>
                <a:latin typeface="Quicksand Bold"/>
              </a:rPr>
              <a:t>thức</a:t>
            </a:r>
            <a:r>
              <a:rPr lang="en-US" sz="4346" dirty="0">
                <a:solidFill>
                  <a:srgbClr val="E80909"/>
                </a:solidFill>
                <a:latin typeface="Quicksand Bold"/>
              </a:rPr>
              <a:t>: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Biết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vận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động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theo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tiết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tấu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chậm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"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Vì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sao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chim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hay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hót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"  </a:t>
            </a:r>
          </a:p>
          <a:p>
            <a:pPr algn="just">
              <a:lnSpc>
                <a:spcPts val="6085"/>
              </a:lnSpc>
            </a:pPr>
            <a:endParaRPr lang="en-US" sz="4346" dirty="0">
              <a:solidFill>
                <a:srgbClr val="06690A"/>
              </a:solidFill>
              <a:latin typeface="Quicksand"/>
            </a:endParaRPr>
          </a:p>
          <a:p>
            <a:pPr algn="just">
              <a:lnSpc>
                <a:spcPts val="6085"/>
              </a:lnSpc>
            </a:pP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>
                <a:solidFill>
                  <a:srgbClr val="E80909"/>
                </a:solidFill>
                <a:latin typeface="Quicksand Bold"/>
              </a:rPr>
              <a:t>2. </a:t>
            </a:r>
            <a:r>
              <a:rPr lang="en-US" sz="4346" dirty="0" err="1">
                <a:solidFill>
                  <a:srgbClr val="E80909"/>
                </a:solidFill>
                <a:latin typeface="Quicksand Bold"/>
              </a:rPr>
              <a:t>Kỹ</a:t>
            </a:r>
            <a:r>
              <a:rPr lang="en-US" sz="4346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346" dirty="0" err="1">
                <a:solidFill>
                  <a:srgbClr val="E80909"/>
                </a:solidFill>
                <a:latin typeface="Quicksand Bold"/>
              </a:rPr>
              <a:t>năng</a:t>
            </a:r>
            <a:r>
              <a:rPr lang="en-US" sz="4346" dirty="0">
                <a:solidFill>
                  <a:srgbClr val="E80909"/>
                </a:solidFill>
                <a:latin typeface="Quicksand Bold"/>
              </a:rPr>
              <a:t>: </a:t>
            </a:r>
            <a:r>
              <a:rPr lang="en-US" sz="4346" dirty="0" err="1">
                <a:solidFill>
                  <a:srgbClr val="00B050"/>
                </a:solidFill>
                <a:latin typeface="Quicksand"/>
              </a:rPr>
              <a:t>Phát</a:t>
            </a:r>
            <a:r>
              <a:rPr lang="en-US" sz="4346" dirty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0B050"/>
                </a:solidFill>
                <a:latin typeface="Quicksand"/>
              </a:rPr>
              <a:t>triển</a:t>
            </a:r>
            <a:r>
              <a:rPr lang="en-US" sz="4346" dirty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0B050"/>
                </a:solidFill>
                <a:latin typeface="Quicksand"/>
              </a:rPr>
              <a:t>khả</a:t>
            </a:r>
            <a:r>
              <a:rPr lang="en-US" sz="4346" dirty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0B050"/>
                </a:solidFill>
                <a:latin typeface="Quicksand"/>
              </a:rPr>
              <a:t>năng</a:t>
            </a:r>
            <a:r>
              <a:rPr lang="en-US" sz="4346" dirty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 smtClean="0">
                <a:solidFill>
                  <a:srgbClr val="00B050"/>
                </a:solidFill>
                <a:latin typeface="Quicksand"/>
              </a:rPr>
              <a:t>chú</a:t>
            </a:r>
            <a:r>
              <a:rPr lang="en-US" sz="4346" dirty="0" smtClean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smtClean="0">
                <a:solidFill>
                  <a:srgbClr val="00B050"/>
                </a:solidFill>
                <a:latin typeface="Quicksand"/>
              </a:rPr>
              <a:t>ý, </a:t>
            </a:r>
            <a:r>
              <a:rPr lang="en-US" sz="4346" dirty="0" err="1" smtClean="0">
                <a:solidFill>
                  <a:srgbClr val="00B050"/>
                </a:solidFill>
                <a:latin typeface="Quicksand"/>
              </a:rPr>
              <a:t>ghi</a:t>
            </a:r>
            <a:r>
              <a:rPr lang="en-US" sz="4346" dirty="0" smtClean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 smtClean="0">
                <a:solidFill>
                  <a:srgbClr val="00B050"/>
                </a:solidFill>
                <a:latin typeface="Quicksand"/>
              </a:rPr>
              <a:t>nhớ</a:t>
            </a:r>
            <a:r>
              <a:rPr lang="en-US" sz="4346" dirty="0" smtClean="0">
                <a:solidFill>
                  <a:srgbClr val="00B050"/>
                </a:solidFill>
                <a:latin typeface="Quicksand"/>
              </a:rPr>
              <a:t>, </a:t>
            </a:r>
            <a:r>
              <a:rPr lang="en-US" sz="4346" dirty="0" err="1" smtClean="0">
                <a:solidFill>
                  <a:srgbClr val="00B050"/>
                </a:solidFill>
                <a:latin typeface="Quicksand"/>
              </a:rPr>
              <a:t>lắng</a:t>
            </a:r>
            <a:r>
              <a:rPr lang="en-US" sz="4346" dirty="0" smtClean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 smtClean="0">
                <a:solidFill>
                  <a:srgbClr val="00B050"/>
                </a:solidFill>
                <a:latin typeface="Quicksand"/>
              </a:rPr>
              <a:t>nghe</a:t>
            </a:r>
            <a:r>
              <a:rPr lang="en-US" sz="4346" dirty="0" smtClean="0">
                <a:solidFill>
                  <a:srgbClr val="00B050"/>
                </a:solidFill>
                <a:latin typeface="Quicksand"/>
              </a:rPr>
              <a:t>, </a:t>
            </a:r>
            <a:r>
              <a:rPr lang="en-US" sz="4346" dirty="0" err="1" smtClean="0">
                <a:solidFill>
                  <a:srgbClr val="00B050"/>
                </a:solidFill>
                <a:latin typeface="Quicksand"/>
              </a:rPr>
              <a:t>sự</a:t>
            </a:r>
            <a:r>
              <a:rPr lang="en-US" sz="4346" dirty="0" smtClean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 smtClean="0">
                <a:solidFill>
                  <a:srgbClr val="00B050"/>
                </a:solidFill>
                <a:latin typeface="Quicksand"/>
              </a:rPr>
              <a:t>khéo</a:t>
            </a:r>
            <a:r>
              <a:rPr lang="en-US" sz="4346" dirty="0" smtClean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 smtClean="0">
                <a:solidFill>
                  <a:srgbClr val="00B050"/>
                </a:solidFill>
                <a:latin typeface="Quicksand"/>
              </a:rPr>
              <a:t>léo</a:t>
            </a:r>
            <a:r>
              <a:rPr lang="en-US" sz="4346" dirty="0" smtClean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 smtClean="0">
                <a:solidFill>
                  <a:srgbClr val="00B050"/>
                </a:solidFill>
                <a:latin typeface="Quicksand"/>
              </a:rPr>
              <a:t>khi</a:t>
            </a:r>
            <a:r>
              <a:rPr lang="en-US" sz="4346" dirty="0" smtClean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0B050"/>
                </a:solidFill>
                <a:latin typeface="Quicksand"/>
              </a:rPr>
              <a:t>vỗ</a:t>
            </a:r>
            <a:r>
              <a:rPr lang="en-US" sz="4346" dirty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0B050"/>
                </a:solidFill>
                <a:latin typeface="Quicksand"/>
              </a:rPr>
              <a:t>tay</a:t>
            </a:r>
            <a:r>
              <a:rPr lang="en-US" sz="4346" dirty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0B050"/>
                </a:solidFill>
                <a:latin typeface="Quicksand"/>
              </a:rPr>
              <a:t>theo</a:t>
            </a:r>
            <a:r>
              <a:rPr lang="en-US" sz="4346" dirty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0B050"/>
                </a:solidFill>
                <a:latin typeface="Quicksand"/>
              </a:rPr>
              <a:t>tiết</a:t>
            </a:r>
            <a:r>
              <a:rPr lang="en-US" sz="4346" dirty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0B050"/>
                </a:solidFill>
                <a:latin typeface="Quicksand"/>
              </a:rPr>
              <a:t>tấu</a:t>
            </a:r>
            <a:r>
              <a:rPr lang="en-US" sz="4346" dirty="0">
                <a:solidFill>
                  <a:srgbClr val="00B050"/>
                </a:solidFill>
                <a:latin typeface="Quicksand"/>
              </a:rPr>
              <a:t> </a:t>
            </a:r>
            <a:r>
              <a:rPr lang="en-US" sz="4346" dirty="0" err="1" smtClean="0">
                <a:solidFill>
                  <a:srgbClr val="00B050"/>
                </a:solidFill>
                <a:latin typeface="Quicksand"/>
              </a:rPr>
              <a:t>chậm</a:t>
            </a:r>
            <a:r>
              <a:rPr lang="en-US" sz="4346" dirty="0" smtClean="0">
                <a:solidFill>
                  <a:srgbClr val="00B050"/>
                </a:solidFill>
                <a:latin typeface="Quicksand"/>
              </a:rPr>
              <a:t>.</a:t>
            </a:r>
            <a:endParaRPr lang="en-US" sz="4346" dirty="0">
              <a:solidFill>
                <a:srgbClr val="00B050"/>
              </a:solidFill>
              <a:latin typeface="Quicksand"/>
            </a:endParaRPr>
          </a:p>
          <a:p>
            <a:pPr algn="just">
              <a:lnSpc>
                <a:spcPts val="6085"/>
              </a:lnSpc>
            </a:pPr>
            <a:endParaRPr lang="en-US" sz="4346" dirty="0">
              <a:solidFill>
                <a:srgbClr val="00B050"/>
              </a:solidFill>
              <a:latin typeface="Quicksand"/>
            </a:endParaRPr>
          </a:p>
          <a:p>
            <a:pPr algn="just">
              <a:lnSpc>
                <a:spcPts val="6085"/>
              </a:lnSpc>
            </a:pP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>
                <a:solidFill>
                  <a:srgbClr val="E80909"/>
                </a:solidFill>
                <a:latin typeface="Quicksand Bold"/>
              </a:rPr>
              <a:t>3. </a:t>
            </a:r>
            <a:r>
              <a:rPr lang="en-US" sz="4346" dirty="0" err="1">
                <a:solidFill>
                  <a:srgbClr val="E80909"/>
                </a:solidFill>
                <a:latin typeface="Quicksand Bold"/>
              </a:rPr>
              <a:t>Thái</a:t>
            </a:r>
            <a:r>
              <a:rPr lang="en-US" sz="4346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4346" dirty="0" err="1">
                <a:solidFill>
                  <a:srgbClr val="E80909"/>
                </a:solidFill>
                <a:latin typeface="Quicksand Bold"/>
              </a:rPr>
              <a:t>độ</a:t>
            </a:r>
            <a:r>
              <a:rPr lang="en-US" sz="4346" dirty="0">
                <a:solidFill>
                  <a:srgbClr val="E80909"/>
                </a:solidFill>
                <a:latin typeface="Quicksand Bold"/>
              </a:rPr>
              <a:t>: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Thích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vận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động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tích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cực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tham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gia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vào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các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hoạt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động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cùng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cô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và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4346" dirty="0" err="1">
                <a:solidFill>
                  <a:srgbClr val="06690A"/>
                </a:solidFill>
                <a:latin typeface="Quicksand"/>
              </a:rPr>
              <a:t>bạn</a:t>
            </a:r>
            <a:r>
              <a:rPr lang="en-US" sz="4346" dirty="0">
                <a:solidFill>
                  <a:srgbClr val="06690A"/>
                </a:solidFill>
                <a:latin typeface="Quicksand"/>
              </a:rPr>
              <a:t>.  </a:t>
            </a:r>
          </a:p>
          <a:p>
            <a:pPr algn="just">
              <a:lnSpc>
                <a:spcPts val="6085"/>
              </a:lnSpc>
            </a:pPr>
            <a:endParaRPr lang="en-US" sz="4346" dirty="0">
              <a:solidFill>
                <a:srgbClr val="06690A"/>
              </a:solidFill>
              <a:latin typeface="Quicksan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6519" y="9258300"/>
            <a:ext cx="841010" cy="9177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371643" y="8361910"/>
            <a:ext cx="5761037" cy="20320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3215185"/>
            <a:ext cx="3388312" cy="3151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06636"/>
            <a:ext cx="10947489" cy="10620378"/>
            <a:chOff x="0" y="0"/>
            <a:chExt cx="6350000" cy="61602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160262"/>
            </a:xfrm>
            <a:custGeom>
              <a:avLst/>
              <a:gdLst/>
              <a:ahLst/>
              <a:cxnLst/>
              <a:rect l="l" t="t" r="r" b="b"/>
              <a:pathLst>
                <a:path w="6350000" h="6160262">
                  <a:moveTo>
                    <a:pt x="6237986" y="4073525"/>
                  </a:moveTo>
                  <a:cubicBezTo>
                    <a:pt x="6237986" y="4870450"/>
                    <a:pt x="5634228" y="5516499"/>
                    <a:pt x="4889373" y="5516499"/>
                  </a:cubicBezTo>
                  <a:cubicBezTo>
                    <a:pt x="4595622" y="5516499"/>
                    <a:pt x="4323842" y="5415915"/>
                    <a:pt x="4102354" y="5245354"/>
                  </a:cubicBezTo>
                  <a:cubicBezTo>
                    <a:pt x="3838448" y="5788914"/>
                    <a:pt x="3307461" y="6160262"/>
                    <a:pt x="2695321" y="6160262"/>
                  </a:cubicBezTo>
                  <a:cubicBezTo>
                    <a:pt x="1820164" y="6160262"/>
                    <a:pt x="1110742" y="5401183"/>
                    <a:pt x="1110742" y="4464812"/>
                  </a:cubicBezTo>
                  <a:cubicBezTo>
                    <a:pt x="1110742" y="4411853"/>
                    <a:pt x="1113155" y="4359402"/>
                    <a:pt x="1117600" y="4307713"/>
                  </a:cubicBezTo>
                  <a:cubicBezTo>
                    <a:pt x="482854" y="4190492"/>
                    <a:pt x="0" y="3598545"/>
                    <a:pt x="0" y="2885948"/>
                  </a:cubicBezTo>
                  <a:cubicBezTo>
                    <a:pt x="0" y="2089023"/>
                    <a:pt x="603758" y="1442974"/>
                    <a:pt x="1348613" y="1442974"/>
                  </a:cubicBezTo>
                  <a:cubicBezTo>
                    <a:pt x="1348613" y="646049"/>
                    <a:pt x="1952371" y="0"/>
                    <a:pt x="2697226" y="0"/>
                  </a:cubicBezTo>
                  <a:cubicBezTo>
                    <a:pt x="3086100" y="0"/>
                    <a:pt x="3436366" y="176149"/>
                    <a:pt x="3682492" y="457835"/>
                  </a:cubicBezTo>
                  <a:cubicBezTo>
                    <a:pt x="3965829" y="173863"/>
                    <a:pt x="4346575" y="0"/>
                    <a:pt x="4765421" y="0"/>
                  </a:cubicBezTo>
                  <a:cubicBezTo>
                    <a:pt x="5640578" y="0"/>
                    <a:pt x="6350000" y="759079"/>
                    <a:pt x="6350000" y="1695450"/>
                  </a:cubicBezTo>
                  <a:cubicBezTo>
                    <a:pt x="6350000" y="2216785"/>
                    <a:pt x="6130036" y="2683002"/>
                    <a:pt x="5784088" y="2994025"/>
                  </a:cubicBezTo>
                  <a:cubicBezTo>
                    <a:pt x="6062472" y="3258312"/>
                    <a:pt x="6237986" y="3644011"/>
                    <a:pt x="6237986" y="40735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13636" y="647700"/>
            <a:ext cx="5761078" cy="22053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2999" y="2853092"/>
            <a:ext cx="9220201" cy="4881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31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>
                <a:solidFill>
                  <a:srgbClr val="3910AF"/>
                </a:solidFill>
                <a:latin typeface="Quicksand Bold"/>
              </a:rPr>
              <a:t>II. </a:t>
            </a:r>
            <a:r>
              <a:rPr lang="en-US" sz="3600" dirty="0" err="1">
                <a:solidFill>
                  <a:srgbClr val="3910AF"/>
                </a:solidFill>
                <a:latin typeface="Quicksand Bold"/>
              </a:rPr>
              <a:t>Chuẩn</a:t>
            </a:r>
            <a:r>
              <a:rPr lang="en-US" sz="3600" dirty="0">
                <a:solidFill>
                  <a:srgbClr val="3910AF"/>
                </a:solidFill>
                <a:latin typeface="Quicksand Bold"/>
              </a:rPr>
              <a:t> bị 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</a:p>
          <a:p>
            <a:pPr algn="just"/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>
                <a:solidFill>
                  <a:srgbClr val="FF3A54"/>
                </a:solidFill>
                <a:latin typeface="Quicksand"/>
              </a:rPr>
              <a:t>1. </a:t>
            </a:r>
            <a:r>
              <a:rPr lang="en-US" sz="3600" dirty="0" err="1">
                <a:solidFill>
                  <a:srgbClr val="FF3A54"/>
                </a:solidFill>
                <a:latin typeface="Quicksand"/>
              </a:rPr>
              <a:t>Đồ</a:t>
            </a:r>
            <a:r>
              <a:rPr lang="en-US" sz="3600" dirty="0">
                <a:solidFill>
                  <a:srgbClr val="FF3A54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FF3A54"/>
                </a:solidFill>
                <a:latin typeface="Quicksand"/>
              </a:rPr>
              <a:t>dùng</a:t>
            </a:r>
            <a:r>
              <a:rPr lang="en-US" sz="3600" dirty="0">
                <a:solidFill>
                  <a:srgbClr val="FF3A54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FF3A54"/>
                </a:solidFill>
                <a:latin typeface="Quicksand"/>
              </a:rPr>
              <a:t>của</a:t>
            </a:r>
            <a:r>
              <a:rPr lang="en-US" sz="3600" dirty="0">
                <a:solidFill>
                  <a:srgbClr val="FF3A54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FF3A54"/>
                </a:solidFill>
                <a:latin typeface="Quicksand"/>
              </a:rPr>
              <a:t>giáo</a:t>
            </a:r>
            <a:r>
              <a:rPr lang="en-US" sz="3600" dirty="0">
                <a:solidFill>
                  <a:srgbClr val="FF3A54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FF3A54"/>
                </a:solidFill>
                <a:latin typeface="Quicksand"/>
              </a:rPr>
              <a:t>viên</a:t>
            </a:r>
            <a:r>
              <a:rPr lang="en-US" sz="3600" dirty="0">
                <a:solidFill>
                  <a:srgbClr val="FF3A54"/>
                </a:solidFill>
                <a:latin typeface="Quicksand"/>
              </a:rPr>
              <a:t>: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Đàn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organ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có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nhạc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: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Vì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sao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chim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hay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hót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;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nhạc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có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lời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và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không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lời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: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Gà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gáy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té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le ; con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gấu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trống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lắc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quả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bí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hột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hạt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cho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chơi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trò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chơi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</a:p>
          <a:p>
            <a:pPr algn="just"/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>
                <a:solidFill>
                  <a:srgbClr val="FF3A54"/>
                </a:solidFill>
                <a:latin typeface="Quicksand"/>
              </a:rPr>
              <a:t>2. </a:t>
            </a:r>
            <a:r>
              <a:rPr lang="en-US" sz="3600" dirty="0" err="1">
                <a:solidFill>
                  <a:srgbClr val="FF3A54"/>
                </a:solidFill>
                <a:latin typeface="Quicksand"/>
              </a:rPr>
              <a:t>Đồ</a:t>
            </a:r>
            <a:r>
              <a:rPr lang="en-US" sz="3600" dirty="0">
                <a:solidFill>
                  <a:srgbClr val="FF3A54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FF3A54"/>
                </a:solidFill>
                <a:latin typeface="Quicksand"/>
              </a:rPr>
              <a:t>dùng</a:t>
            </a:r>
            <a:r>
              <a:rPr lang="en-US" sz="3600" dirty="0">
                <a:solidFill>
                  <a:srgbClr val="FF3A54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FF3A54"/>
                </a:solidFill>
                <a:latin typeface="Quicksand"/>
              </a:rPr>
              <a:t>của</a:t>
            </a:r>
            <a:r>
              <a:rPr lang="en-US" sz="3600" dirty="0">
                <a:solidFill>
                  <a:srgbClr val="FF3A54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FF3A54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FF3A54"/>
                </a:solidFill>
                <a:latin typeface="Quicksand"/>
              </a:rPr>
              <a:t>: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Phách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tre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trống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lắc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gáo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dừa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cho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 smtClean="0">
                <a:solidFill>
                  <a:srgbClr val="06690A"/>
                </a:solidFill>
                <a:latin typeface="Quicksand"/>
              </a:rPr>
              <a:t>gõ</a:t>
            </a:r>
            <a:r>
              <a:rPr lang="en-US" sz="3600" dirty="0" smtClean="0">
                <a:solidFill>
                  <a:srgbClr val="06690A"/>
                </a:solidFill>
                <a:latin typeface="Quicksand"/>
              </a:rPr>
              <a:t>; 01 </a:t>
            </a:r>
            <a:r>
              <a:rPr lang="en-US" sz="3600" dirty="0" err="1" smtClean="0">
                <a:solidFill>
                  <a:srgbClr val="06690A"/>
                </a:solidFill>
                <a:latin typeface="Quicksand"/>
              </a:rPr>
              <a:t>mũ</a:t>
            </a:r>
            <a:r>
              <a:rPr lang="en-US" sz="3600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 smtClean="0">
                <a:solidFill>
                  <a:srgbClr val="06690A"/>
                </a:solidFill>
                <a:latin typeface="Quicksand"/>
              </a:rPr>
              <a:t>chóp</a:t>
            </a:r>
            <a:r>
              <a:rPr lang="en-US" sz="3600" dirty="0" smtClean="0">
                <a:solidFill>
                  <a:srgbClr val="06690A"/>
                </a:solidFill>
                <a:latin typeface="Quicksand"/>
              </a:rPr>
              <a:t>.</a:t>
            </a:r>
            <a:endParaRPr lang="en-US" sz="3600" dirty="0">
              <a:solidFill>
                <a:srgbClr val="06690A"/>
              </a:solidFill>
              <a:latin typeface="Quicksand"/>
            </a:endParaRPr>
          </a:p>
        </p:txBody>
      </p:sp>
      <p:pic>
        <p:nvPicPr>
          <p:cNvPr id="3074" name="Picture 2" descr="C:\Users\Admin\Desktop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275" y="3341071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818" y="5652244"/>
            <a:ext cx="23050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tải xuống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600" y="3848100"/>
            <a:ext cx="2590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tải xuống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62" y="7642969"/>
            <a:ext cx="1743075" cy="22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7606" y="721448"/>
            <a:ext cx="16192971" cy="86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3910AF"/>
                </a:solidFill>
                <a:latin typeface="Quicksand Bold"/>
              </a:rPr>
              <a:t> III. </a:t>
            </a:r>
            <a:r>
              <a:rPr lang="en-US" sz="3999" dirty="0" err="1">
                <a:solidFill>
                  <a:srgbClr val="3910AF"/>
                </a:solidFill>
                <a:latin typeface="Quicksand Bold"/>
              </a:rPr>
              <a:t>Tiến</a:t>
            </a:r>
            <a:r>
              <a:rPr lang="en-US" sz="3999" dirty="0">
                <a:solidFill>
                  <a:srgbClr val="3910AF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3910AF"/>
                </a:solidFill>
                <a:latin typeface="Quicksand Bold"/>
              </a:rPr>
              <a:t>trình</a:t>
            </a:r>
            <a:r>
              <a:rPr lang="en-US" sz="3999" dirty="0">
                <a:solidFill>
                  <a:srgbClr val="3910AF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3910AF"/>
                </a:solidFill>
                <a:latin typeface="Quicksand Bold"/>
              </a:rPr>
              <a:t>hoạt</a:t>
            </a:r>
            <a:r>
              <a:rPr lang="en-US" sz="3999" dirty="0">
                <a:solidFill>
                  <a:srgbClr val="3910AF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3910AF"/>
                </a:solidFill>
                <a:latin typeface="Quicksand Bold"/>
              </a:rPr>
              <a:t>động</a:t>
            </a:r>
            <a:r>
              <a:rPr lang="en-US" sz="3999" dirty="0">
                <a:solidFill>
                  <a:srgbClr val="06690A"/>
                </a:solidFill>
                <a:cs typeface="Quicksand"/>
              </a:rPr>
              <a:t>  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>
                <a:solidFill>
                  <a:srgbClr val="FF3A54"/>
                </a:solidFill>
                <a:latin typeface="Quicksand Bold"/>
              </a:rPr>
              <a:t>1. </a:t>
            </a:r>
            <a:r>
              <a:rPr lang="en-US" sz="3999" dirty="0" err="1">
                <a:solidFill>
                  <a:srgbClr val="FF3A54"/>
                </a:solidFill>
                <a:latin typeface="Quicksand Bold"/>
              </a:rPr>
              <a:t>Trò</a:t>
            </a:r>
            <a:r>
              <a:rPr lang="en-US" sz="3999" dirty="0">
                <a:solidFill>
                  <a:srgbClr val="FF3A54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FF3A54"/>
                </a:solidFill>
                <a:latin typeface="Quicksand Bold"/>
              </a:rPr>
              <a:t>chơi</a:t>
            </a:r>
            <a:r>
              <a:rPr lang="en-US" sz="3999" dirty="0">
                <a:solidFill>
                  <a:srgbClr val="FF3A54"/>
                </a:solidFill>
                <a:latin typeface="Quicksand Bold"/>
              </a:rPr>
              <a:t>: “ </a:t>
            </a:r>
            <a:r>
              <a:rPr lang="en-US" sz="3999" dirty="0" err="1">
                <a:solidFill>
                  <a:srgbClr val="FF3A54"/>
                </a:solidFill>
                <a:latin typeface="Quicksand Bold"/>
              </a:rPr>
              <a:t>Nghe</a:t>
            </a:r>
            <a:r>
              <a:rPr lang="en-US" sz="3999" dirty="0">
                <a:solidFill>
                  <a:srgbClr val="FF3A54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FF3A54"/>
                </a:solidFill>
                <a:latin typeface="Quicksand Bold"/>
              </a:rPr>
              <a:t>tiết</a:t>
            </a:r>
            <a:r>
              <a:rPr lang="en-US" sz="3999" dirty="0">
                <a:solidFill>
                  <a:srgbClr val="FF3A54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FF3A54"/>
                </a:solidFill>
                <a:latin typeface="Quicksand Bold"/>
              </a:rPr>
              <a:t>tấu</a:t>
            </a:r>
            <a:r>
              <a:rPr lang="en-US" sz="3999" dirty="0">
                <a:solidFill>
                  <a:srgbClr val="FF3A54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FF3A54"/>
                </a:solidFill>
                <a:latin typeface="Quicksand Bold"/>
              </a:rPr>
              <a:t>tìm</a:t>
            </a:r>
            <a:r>
              <a:rPr lang="en-US" sz="3999" dirty="0">
                <a:solidFill>
                  <a:srgbClr val="FF3A54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FF3A54"/>
                </a:solidFill>
                <a:latin typeface="Quicksand Bold"/>
              </a:rPr>
              <a:t>đồ</a:t>
            </a:r>
            <a:r>
              <a:rPr lang="en-US" sz="3999" dirty="0">
                <a:solidFill>
                  <a:srgbClr val="FF3A54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FF3A54"/>
                </a:solidFill>
                <a:latin typeface="Quicksand Bold"/>
              </a:rPr>
              <a:t>vật</a:t>
            </a:r>
            <a:r>
              <a:rPr lang="en-US" sz="3999" dirty="0">
                <a:solidFill>
                  <a:srgbClr val="FF3A54"/>
                </a:solidFill>
                <a:latin typeface="Quicksand Bold"/>
              </a:rPr>
              <a:t>” ( </a:t>
            </a:r>
            <a:r>
              <a:rPr lang="en-US" sz="3999" dirty="0" err="1">
                <a:solidFill>
                  <a:srgbClr val="FF3A54"/>
                </a:solidFill>
                <a:latin typeface="Quicksand Bold"/>
              </a:rPr>
              <a:t>Dự</a:t>
            </a:r>
            <a:r>
              <a:rPr lang="en-US" sz="3999" dirty="0">
                <a:solidFill>
                  <a:srgbClr val="FF3A54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FF3A54"/>
                </a:solidFill>
                <a:latin typeface="Quicksand Bold"/>
              </a:rPr>
              <a:t>kiến</a:t>
            </a:r>
            <a:r>
              <a:rPr lang="en-US" sz="3999" dirty="0">
                <a:solidFill>
                  <a:srgbClr val="FF3A54"/>
                </a:solidFill>
                <a:latin typeface="Quicksand Bold"/>
              </a:rPr>
              <a:t> 05 - 07 </a:t>
            </a:r>
            <a:r>
              <a:rPr lang="en-US" sz="3999" dirty="0" err="1">
                <a:solidFill>
                  <a:srgbClr val="FF3A54"/>
                </a:solidFill>
                <a:latin typeface="Quicksand Bold"/>
              </a:rPr>
              <a:t>phút</a:t>
            </a:r>
            <a:r>
              <a:rPr lang="en-US" sz="3999" dirty="0">
                <a:solidFill>
                  <a:srgbClr val="FF3A54"/>
                </a:solidFill>
                <a:latin typeface="Quicksand Bold"/>
              </a:rPr>
              <a:t>)  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6690A"/>
                </a:solidFill>
                <a:latin typeface="Quicksand"/>
              </a:rPr>
              <a:t> -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Cách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chơi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: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ngồi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đội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hình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vòng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tròn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. 01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sẽ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đội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mũ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chóp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cô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dấu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đồ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vật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ở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sau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lưng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một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trong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số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các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bạn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.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Sau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khi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cô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dấu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đồ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vật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xong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chơi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sẽ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mở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mũ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và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men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theo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phía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sau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các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bạn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vừa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vừa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nghe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cô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và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các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bạn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chú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ý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khi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cô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và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các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bạn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nhanh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hoặc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chậm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là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ở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chỗ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đó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có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đồ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vật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cần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06690A"/>
                </a:solidFill>
                <a:latin typeface="Quicksand"/>
              </a:rPr>
              <a:t>tìm</a:t>
            </a:r>
            <a:r>
              <a:rPr lang="en-US" sz="3999" dirty="0" smtClean="0">
                <a:solidFill>
                  <a:srgbClr val="06690A"/>
                </a:solidFill>
                <a:latin typeface="Quicksand"/>
              </a:rPr>
              <a:t>. </a:t>
            </a:r>
            <a:endParaRPr lang="en-US" sz="3999" dirty="0">
              <a:solidFill>
                <a:srgbClr val="06690A"/>
              </a:solidFill>
              <a:latin typeface="Quicksand"/>
            </a:endParaRP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6690A"/>
                </a:solidFill>
                <a:latin typeface="Quicksand"/>
              </a:rPr>
              <a:t> -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Luật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chơi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: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chơi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sẽ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lắng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nghe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hiệu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lệnh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của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cô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để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tìm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được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đồ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vật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đúng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vị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trí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cô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giấu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và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các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bạn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trong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lớp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không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đước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nhắc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bạn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. 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6690A"/>
                </a:solidFill>
                <a:latin typeface="Quicksand"/>
              </a:rPr>
              <a:t>  -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Giáo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viên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tổ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chức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cho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chơi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2- 3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lần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(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giáo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viên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quan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sát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nhận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xét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và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 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tuyên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dương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kịp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thời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để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tạo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hứng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khởi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cho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tham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gia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). </a:t>
            </a:r>
          </a:p>
          <a:p>
            <a:pPr algn="just">
              <a:lnSpc>
                <a:spcPts val="5599"/>
              </a:lnSpc>
            </a:pPr>
            <a:endParaRPr lang="en-US" sz="3999" dirty="0">
              <a:solidFill>
                <a:srgbClr val="06690A"/>
              </a:solidFill>
              <a:latin typeface="Quicksan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69291" y="2887233"/>
            <a:ext cx="2596898" cy="11898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690240" y="131708"/>
            <a:ext cx="676920" cy="8500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6521069" y="9390008"/>
            <a:ext cx="676920" cy="8500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588" y="7566555"/>
            <a:ext cx="1820225" cy="2720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42203" y="84730"/>
            <a:ext cx="2834651" cy="1385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4001967" y="895787"/>
            <a:ext cx="446604" cy="5608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44066">
            <a:off x="203766" y="5590336"/>
            <a:ext cx="11423518" cy="9607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7394448" y="131708"/>
            <a:ext cx="676920" cy="8500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7690" y="7047324"/>
            <a:ext cx="841010" cy="91776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29587" y="921802"/>
            <a:ext cx="14903322" cy="843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3910AF"/>
                </a:solidFill>
                <a:latin typeface="Quicksand"/>
              </a:rPr>
              <a:t>III. </a:t>
            </a:r>
            <a:r>
              <a:rPr lang="en-US" sz="3999" dirty="0" err="1">
                <a:solidFill>
                  <a:srgbClr val="3910AF"/>
                </a:solidFill>
                <a:latin typeface="Quicksand"/>
              </a:rPr>
              <a:t>Tiến</a:t>
            </a:r>
            <a:r>
              <a:rPr lang="en-US" sz="3999" dirty="0">
                <a:solidFill>
                  <a:srgbClr val="3910AF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3910AF"/>
                </a:solidFill>
                <a:latin typeface="Quicksand"/>
              </a:rPr>
              <a:t>trình</a:t>
            </a:r>
            <a:r>
              <a:rPr lang="en-US" sz="3999" dirty="0">
                <a:solidFill>
                  <a:srgbClr val="3910AF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3910AF"/>
                </a:solidFill>
                <a:latin typeface="Quicksand"/>
              </a:rPr>
              <a:t>hoạt</a:t>
            </a:r>
            <a:r>
              <a:rPr lang="en-US" sz="3999" dirty="0">
                <a:solidFill>
                  <a:srgbClr val="3910AF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3910AF"/>
                </a:solidFill>
                <a:latin typeface="Quicksand"/>
              </a:rPr>
              <a:t>động</a:t>
            </a:r>
            <a:endParaRPr lang="en-US" sz="3999" dirty="0">
              <a:solidFill>
                <a:srgbClr val="3910AF"/>
              </a:solidFill>
              <a:latin typeface="Quicksand"/>
            </a:endParaRP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2.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Vận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động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vỗ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tay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theo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tiết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tấu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chậm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(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Dự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kiến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10 - 12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phút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)</a:t>
            </a:r>
            <a:r>
              <a:rPr lang="en-US" sz="3999" dirty="0">
                <a:solidFill>
                  <a:srgbClr val="06690A"/>
                </a:solidFill>
                <a:cs typeface="Quicksand"/>
              </a:rPr>
              <a:t>  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6690A"/>
                </a:solidFill>
                <a:latin typeface="Quicksand"/>
              </a:rPr>
              <a:t> -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Giáo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viên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mở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1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đoạn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nhạc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"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Vì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sao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chim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hay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hót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"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và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hỏi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: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Các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con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vừa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nghe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giai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điệu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gì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?  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6690A"/>
                </a:solidFill>
                <a:latin typeface="Quicksand"/>
              </a:rPr>
              <a:t> -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Giáo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viên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mời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cả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lớp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lại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6690A"/>
                </a:solidFill>
                <a:latin typeface="Quicksand"/>
              </a:rPr>
              <a:t> +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Để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được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hay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hơn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các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con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sẽ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làm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gì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?(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tay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) 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6690A"/>
                </a:solidFill>
                <a:latin typeface="Quicksand"/>
              </a:rPr>
              <a:t> -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Giáo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viên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giới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thiệu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tay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theo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tiết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tấu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chậm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: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Vì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sao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chim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hay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hót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. 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6690A"/>
                </a:solidFill>
                <a:latin typeface="Quicksand"/>
              </a:rPr>
              <a:t> +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tay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theo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tiết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tấu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chậm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là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như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thế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nào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? 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-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Giáo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viên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vỗ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mẫu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lần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1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cho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trẻ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"/>
              </a:rPr>
              <a:t>xem</a:t>
            </a:r>
            <a:r>
              <a:rPr lang="en-US" sz="3999" dirty="0">
                <a:solidFill>
                  <a:srgbClr val="E80909"/>
                </a:solidFill>
                <a:latin typeface="Quicksand"/>
              </a:rPr>
              <a:t>: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Vận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động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minh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họa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trọn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vẹn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không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giải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06690A"/>
                </a:solidFill>
                <a:latin typeface="Quicksand"/>
              </a:rPr>
              <a:t>thích</a:t>
            </a:r>
            <a:r>
              <a:rPr lang="en-US" sz="3999" dirty="0">
                <a:solidFill>
                  <a:srgbClr val="06690A"/>
                </a:solidFill>
                <a:latin typeface="Quicksand"/>
              </a:rPr>
              <a:t> </a:t>
            </a:r>
          </a:p>
          <a:p>
            <a:pPr algn="just">
              <a:lnSpc>
                <a:spcPts val="5599"/>
              </a:lnSpc>
            </a:pPr>
            <a:endParaRPr lang="en-US" sz="3999" dirty="0">
              <a:solidFill>
                <a:srgbClr val="06690A"/>
              </a:solidFill>
              <a:latin typeface="Quicksan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604358" y="7154309"/>
            <a:ext cx="5683642" cy="32396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6504187"/>
            <a:ext cx="374446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8195" y="556715"/>
            <a:ext cx="2176081" cy="4885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44066">
            <a:off x="203765" y="5315183"/>
            <a:ext cx="11423518" cy="9607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7394448" y="131708"/>
            <a:ext cx="676920" cy="8500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690" y="7047324"/>
            <a:ext cx="841010" cy="91776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29587" y="512161"/>
            <a:ext cx="14903322" cy="826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dirty="0">
                <a:solidFill>
                  <a:srgbClr val="E80909"/>
                </a:solidFill>
                <a:latin typeface="Quicksand"/>
              </a:rPr>
              <a:t>2.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Vận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động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vỗ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tay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theo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tiết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tấu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chậm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(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Dự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kiến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10 - 12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phút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)</a:t>
            </a:r>
            <a:r>
              <a:rPr lang="en-US" sz="3600" dirty="0">
                <a:solidFill>
                  <a:srgbClr val="06690A"/>
                </a:solidFill>
                <a:cs typeface="Quicksand"/>
              </a:rPr>
              <a:t>  </a:t>
            </a:r>
          </a:p>
          <a:p>
            <a:pPr algn="just">
              <a:lnSpc>
                <a:spcPts val="5040"/>
              </a:lnSpc>
            </a:pPr>
            <a:r>
              <a:rPr lang="en-US" sz="3600" dirty="0">
                <a:solidFill>
                  <a:srgbClr val="06690A"/>
                </a:solidFill>
                <a:latin typeface="Quicksand"/>
              </a:rPr>
              <a:t>  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-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Giáo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viên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làm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mẫu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lần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2: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kết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hợp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phân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tích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động</a:t>
            </a:r>
            <a:r>
              <a:rPr lang="en-US" sz="3600" dirty="0">
                <a:solidFill>
                  <a:srgbClr val="E80909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E80909"/>
                </a:solidFill>
                <a:latin typeface="Quicksand"/>
              </a:rPr>
              <a:t>tác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</a:p>
          <a:p>
            <a:pPr algn="just">
              <a:lnSpc>
                <a:spcPts val="5040"/>
              </a:lnSpc>
            </a:pPr>
            <a:r>
              <a:rPr lang="en-US" sz="3600" dirty="0">
                <a:solidFill>
                  <a:srgbClr val="06690A"/>
                </a:solidFill>
                <a:latin typeface="Quicksand"/>
              </a:rPr>
              <a:t> -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Đầu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tiên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cô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(1,2,3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nghỉ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)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và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vào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câu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đầu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tiên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của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tiếng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đầu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tiên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sẽ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rơi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vào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chữ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đầu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tiên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của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từng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câu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và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tiếp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tục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3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tiếng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lại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nghỉ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và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cứ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thế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động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tác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sẽ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lập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lại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cho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đến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hết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(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Khi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làm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mẫu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từng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động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tác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giáo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viên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cho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cùng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theo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cô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) </a:t>
            </a:r>
          </a:p>
          <a:p>
            <a:pPr algn="just">
              <a:lnSpc>
                <a:spcPts val="5040"/>
              </a:lnSpc>
            </a:pPr>
            <a:r>
              <a:rPr lang="en-US" sz="3600" dirty="0">
                <a:solidFill>
                  <a:srgbClr val="06690A"/>
                </a:solidFill>
                <a:latin typeface="Quicksand"/>
              </a:rPr>
              <a:t> -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Cả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lớp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cùng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vận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động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trọn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ven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cùng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cô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1 - 2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lần</a:t>
            </a:r>
            <a:endParaRPr lang="en-US" sz="3600" dirty="0">
              <a:solidFill>
                <a:srgbClr val="06690A"/>
              </a:solidFill>
              <a:latin typeface="Quicksand"/>
            </a:endParaRPr>
          </a:p>
          <a:p>
            <a:pPr algn="just">
              <a:lnSpc>
                <a:spcPts val="5040"/>
              </a:lnSpc>
            </a:pPr>
            <a:r>
              <a:rPr lang="en-US" sz="3600" dirty="0">
                <a:solidFill>
                  <a:srgbClr val="06690A"/>
                </a:solidFill>
                <a:latin typeface="Quicksand"/>
              </a:rPr>
              <a:t> -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thực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hiện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vận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động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tay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trọn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vẹn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bài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theo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hình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thức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(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cả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lớp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tổ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nhóm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6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nhóm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3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nhóm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2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cá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nhân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hát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); (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Giáo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viên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chú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ý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quan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sát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sửa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sai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,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động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viên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.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Khi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thuộc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động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tác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giáo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viên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cho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kết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hợp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với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nhạc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)</a:t>
            </a:r>
          </a:p>
          <a:p>
            <a:pPr algn="just">
              <a:lnSpc>
                <a:spcPts val="5040"/>
              </a:lnSpc>
            </a:pPr>
            <a:r>
              <a:rPr lang="en-US" sz="3600" dirty="0">
                <a:solidFill>
                  <a:srgbClr val="06690A"/>
                </a:solidFill>
                <a:latin typeface="Quicksand"/>
              </a:rPr>
              <a:t> -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Giáo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viên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cho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lên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chọn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nhạc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cụ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thích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nhất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và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thực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hiện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vận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động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vỗ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theo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sự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sáng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tạo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của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trẻ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1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lần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kết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hợp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với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 </a:t>
            </a:r>
            <a:r>
              <a:rPr lang="en-US" sz="3600" dirty="0" err="1">
                <a:solidFill>
                  <a:srgbClr val="06690A"/>
                </a:solidFill>
                <a:latin typeface="Quicksand"/>
              </a:rPr>
              <a:t>nhạc</a:t>
            </a:r>
            <a:r>
              <a:rPr lang="en-US" sz="3600" dirty="0">
                <a:solidFill>
                  <a:srgbClr val="06690A"/>
                </a:solidFill>
                <a:latin typeface="Quicksand"/>
              </a:rPr>
              <a:t>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837009"/>
            <a:ext cx="3236848" cy="35569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977612" y="7965094"/>
            <a:ext cx="1755296" cy="21537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1028700"/>
            <a:ext cx="2829587" cy="2829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44066">
            <a:off x="203766" y="5590336"/>
            <a:ext cx="11423518" cy="9607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7394448" y="131708"/>
            <a:ext cx="676920" cy="8500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690" y="7047324"/>
            <a:ext cx="841010" cy="9177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17409" y="9258300"/>
            <a:ext cx="841010" cy="9177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837009"/>
            <a:ext cx="3236848" cy="35569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524237" y="8133262"/>
            <a:ext cx="1755296" cy="21537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1028700"/>
            <a:ext cx="2829587" cy="2829587"/>
          </a:xfrm>
          <a:prstGeom prst="rect">
            <a:avLst/>
          </a:prstGeom>
        </p:spPr>
      </p:pic>
      <p:pic>
        <p:nvPicPr>
          <p:cNvPr id="2050" name="Picture 2" descr="C:\Users\Admin\Desktop\tải xuố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28900"/>
            <a:ext cx="14249400" cy="708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09047" y="876300"/>
            <a:ext cx="1498815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 dirty="0" smtClean="0">
                <a:solidFill>
                  <a:srgbClr val="3910AF"/>
                </a:solidFill>
                <a:latin typeface="Quicksand"/>
              </a:rPr>
              <a:t>III</a:t>
            </a:r>
            <a:r>
              <a:rPr lang="en-US" sz="3999" dirty="0">
                <a:solidFill>
                  <a:srgbClr val="3910AF"/>
                </a:solidFill>
                <a:latin typeface="Quicksand"/>
              </a:rPr>
              <a:t>. </a:t>
            </a:r>
            <a:r>
              <a:rPr lang="en-US" sz="3999" dirty="0" err="1">
                <a:solidFill>
                  <a:srgbClr val="3910AF"/>
                </a:solidFill>
                <a:latin typeface="Quicksand"/>
              </a:rPr>
              <a:t>Tiến</a:t>
            </a:r>
            <a:r>
              <a:rPr lang="en-US" sz="3999" dirty="0">
                <a:solidFill>
                  <a:srgbClr val="3910AF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3910AF"/>
                </a:solidFill>
                <a:latin typeface="Quicksand"/>
              </a:rPr>
              <a:t>trình</a:t>
            </a:r>
            <a:r>
              <a:rPr lang="en-US" sz="3999" dirty="0">
                <a:solidFill>
                  <a:srgbClr val="3910AF"/>
                </a:solidFill>
                <a:latin typeface="Quicksand"/>
              </a:rPr>
              <a:t> </a:t>
            </a:r>
            <a:r>
              <a:rPr lang="en-US" sz="3999" dirty="0" err="1">
                <a:solidFill>
                  <a:srgbClr val="3910AF"/>
                </a:solidFill>
                <a:latin typeface="Quicksand"/>
              </a:rPr>
              <a:t>hoạt</a:t>
            </a:r>
            <a:r>
              <a:rPr lang="en-US" sz="3999" dirty="0">
                <a:solidFill>
                  <a:srgbClr val="3910AF"/>
                </a:solidFill>
                <a:latin typeface="Quicksand"/>
              </a:rPr>
              <a:t> </a:t>
            </a:r>
            <a:r>
              <a:rPr lang="en-US" sz="3999" dirty="0" err="1" smtClean="0">
                <a:solidFill>
                  <a:srgbClr val="3910AF"/>
                </a:solidFill>
                <a:latin typeface="Quicksand"/>
              </a:rPr>
              <a:t>động</a:t>
            </a:r>
            <a:endParaRPr lang="en-US" sz="3999" dirty="0" smtClean="0">
              <a:solidFill>
                <a:srgbClr val="E80909"/>
              </a:solidFill>
              <a:latin typeface="Quicksand Bold"/>
            </a:endParaRPr>
          </a:p>
          <a:p>
            <a:pPr algn="just">
              <a:lnSpc>
                <a:spcPts val="4799"/>
              </a:lnSpc>
            </a:pPr>
            <a:r>
              <a:rPr lang="en-US" sz="3999" dirty="0" smtClean="0">
                <a:solidFill>
                  <a:srgbClr val="E80909"/>
                </a:solidFill>
                <a:latin typeface="Quicksand Bold"/>
              </a:rPr>
              <a:t>3</a:t>
            </a:r>
            <a:r>
              <a:rPr lang="en-US" sz="3999" dirty="0">
                <a:solidFill>
                  <a:srgbClr val="E80909"/>
                </a:solidFill>
                <a:latin typeface="Quicksand Bold"/>
              </a:rPr>
              <a:t>. </a:t>
            </a:r>
            <a:r>
              <a:rPr lang="en-US" sz="3999" dirty="0" err="1">
                <a:solidFill>
                  <a:srgbClr val="E80909"/>
                </a:solidFill>
                <a:latin typeface="Quicksand Bold"/>
              </a:rPr>
              <a:t>Nghe</a:t>
            </a:r>
            <a:r>
              <a:rPr lang="en-US" sz="3999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 Bold"/>
              </a:rPr>
              <a:t>hát</a:t>
            </a:r>
            <a:r>
              <a:rPr lang="en-US" sz="3999" dirty="0">
                <a:solidFill>
                  <a:srgbClr val="E80909"/>
                </a:solidFill>
                <a:latin typeface="Quicksand Bold"/>
              </a:rPr>
              <a:t>: </a:t>
            </a:r>
            <a:r>
              <a:rPr lang="en-US" sz="3999" dirty="0" err="1">
                <a:solidFill>
                  <a:srgbClr val="E80909"/>
                </a:solidFill>
                <a:latin typeface="Quicksand Bold"/>
              </a:rPr>
              <a:t>Gà</a:t>
            </a:r>
            <a:r>
              <a:rPr lang="en-US" sz="3999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 Bold"/>
              </a:rPr>
              <a:t>gáy</a:t>
            </a:r>
            <a:r>
              <a:rPr lang="en-US" sz="3999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 Bold"/>
              </a:rPr>
              <a:t>té</a:t>
            </a:r>
            <a:r>
              <a:rPr lang="en-US" sz="3999" dirty="0">
                <a:solidFill>
                  <a:srgbClr val="E80909"/>
                </a:solidFill>
                <a:latin typeface="Quicksand Bold"/>
              </a:rPr>
              <a:t> le (</a:t>
            </a:r>
            <a:r>
              <a:rPr lang="en-US" sz="3999" dirty="0" err="1">
                <a:solidFill>
                  <a:srgbClr val="E80909"/>
                </a:solidFill>
                <a:latin typeface="Quicksand Bold"/>
              </a:rPr>
              <a:t>Dự</a:t>
            </a:r>
            <a:r>
              <a:rPr lang="en-US" sz="3999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 Bold"/>
              </a:rPr>
              <a:t>kiến</a:t>
            </a:r>
            <a:r>
              <a:rPr lang="en-US" sz="3999" dirty="0">
                <a:solidFill>
                  <a:srgbClr val="E80909"/>
                </a:solidFill>
                <a:latin typeface="Quicksand Bold"/>
              </a:rPr>
              <a:t> 4 - 6 </a:t>
            </a:r>
            <a:r>
              <a:rPr lang="en-US" sz="3999" dirty="0" err="1">
                <a:solidFill>
                  <a:srgbClr val="E80909"/>
                </a:solidFill>
                <a:latin typeface="Quicksand Bold"/>
              </a:rPr>
              <a:t>phút</a:t>
            </a:r>
            <a:r>
              <a:rPr lang="en-US" sz="3999" dirty="0">
                <a:solidFill>
                  <a:srgbClr val="E80909"/>
                </a:solidFill>
                <a:latin typeface="Quicksand Bold"/>
              </a:rPr>
              <a:t>) (</a:t>
            </a:r>
            <a:r>
              <a:rPr lang="en-US" sz="3999" dirty="0" err="1">
                <a:solidFill>
                  <a:srgbClr val="E80909"/>
                </a:solidFill>
                <a:latin typeface="Quicksand Bold"/>
              </a:rPr>
              <a:t>dân</a:t>
            </a:r>
            <a:r>
              <a:rPr lang="en-US" sz="3999" dirty="0">
                <a:solidFill>
                  <a:srgbClr val="E80909"/>
                </a:solidFill>
                <a:latin typeface="Quicksand Bold"/>
              </a:rPr>
              <a:t> ca </a:t>
            </a:r>
            <a:r>
              <a:rPr lang="en-US" sz="3999" dirty="0" err="1">
                <a:solidFill>
                  <a:srgbClr val="E80909"/>
                </a:solidFill>
                <a:latin typeface="Quicksand Bold"/>
              </a:rPr>
              <a:t>Cống</a:t>
            </a:r>
            <a:r>
              <a:rPr lang="en-US" sz="3999" dirty="0">
                <a:solidFill>
                  <a:srgbClr val="E80909"/>
                </a:solidFill>
                <a:latin typeface="Quicksand Bold"/>
              </a:rPr>
              <a:t> </a:t>
            </a:r>
            <a:r>
              <a:rPr lang="en-US" sz="3999" dirty="0" err="1">
                <a:solidFill>
                  <a:srgbClr val="E80909"/>
                </a:solidFill>
                <a:latin typeface="Quicksand Bold"/>
              </a:rPr>
              <a:t>Khao</a:t>
            </a:r>
            <a:r>
              <a:rPr lang="en-US" sz="3999" dirty="0">
                <a:solidFill>
                  <a:srgbClr val="E80909"/>
                </a:solidFill>
                <a:latin typeface="Quicksand Bold"/>
              </a:rPr>
              <a:t>) </a:t>
            </a:r>
          </a:p>
          <a:p>
            <a:pPr algn="just">
              <a:lnSpc>
                <a:spcPts val="4799"/>
              </a:lnSpc>
            </a:pPr>
            <a:r>
              <a:rPr lang="en-US" sz="3999" dirty="0">
                <a:solidFill>
                  <a:srgbClr val="E80909"/>
                </a:solidFill>
                <a:latin typeface="Quicksand Bold"/>
              </a:rPr>
              <a:t> </a:t>
            </a:r>
            <a:endParaRPr lang="en-US" sz="3999" dirty="0">
              <a:solidFill>
                <a:srgbClr val="000000"/>
              </a:solidFill>
              <a:latin typeface="Quicksand Bold"/>
            </a:endParaRPr>
          </a:p>
        </p:txBody>
      </p:sp>
    </p:spTree>
    <p:extLst>
      <p:ext uri="{BB962C8B-B14F-4D97-AF65-F5344CB8AC3E}">
        <p14:creationId xmlns:p14="http://schemas.microsoft.com/office/powerpoint/2010/main" val="126473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88757" y="0"/>
            <a:ext cx="2918985" cy="29084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13410" y="576318"/>
            <a:ext cx="14861181" cy="9134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30569">
            <a:off x="17320611" y="5193974"/>
            <a:ext cx="676920" cy="8500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15761505" y="817603"/>
            <a:ext cx="962819" cy="54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400082" y="9105255"/>
            <a:ext cx="841010" cy="9177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30569">
            <a:off x="4697362" y="-226086"/>
            <a:ext cx="605539" cy="7603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30569">
            <a:off x="4870353" y="9575918"/>
            <a:ext cx="712118" cy="8942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758897" y="2482665"/>
            <a:ext cx="780413" cy="8516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9237698" y="-117236"/>
            <a:ext cx="962819" cy="542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-80808" y="3791165"/>
            <a:ext cx="962819" cy="54268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70742" y="876300"/>
            <a:ext cx="14988155" cy="86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 dirty="0" smtClean="0">
                <a:solidFill>
                  <a:srgbClr val="E80909"/>
                </a:solidFill>
                <a:latin typeface="Quicksand Bold"/>
              </a:rPr>
              <a:t>- </a:t>
            </a:r>
            <a:r>
              <a:rPr lang="en-US" sz="3999" dirty="0" err="1" smtClean="0">
                <a:solidFill>
                  <a:srgbClr val="E80909"/>
                </a:solidFill>
                <a:latin typeface="Quicksand Bold"/>
              </a:rPr>
              <a:t>Lần</a:t>
            </a:r>
            <a:r>
              <a:rPr lang="en-US" sz="3999" dirty="0" smtClean="0">
                <a:solidFill>
                  <a:srgbClr val="E80909"/>
                </a:solidFill>
                <a:latin typeface="Quicksand Bold"/>
              </a:rPr>
              <a:t> 1:</a:t>
            </a:r>
            <a:r>
              <a:rPr lang="en-US" sz="3999" dirty="0" smtClean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Giáo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viên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cho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trẻ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nghe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nhạc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không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lời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1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lần</a:t>
            </a:r>
            <a:endParaRPr lang="en-US" sz="3999" dirty="0" smtClean="0">
              <a:solidFill>
                <a:srgbClr val="FF0000"/>
              </a:solidFill>
              <a:latin typeface="Quicksand Bold"/>
            </a:endParaRPr>
          </a:p>
          <a:p>
            <a:pPr algn="just">
              <a:lnSpc>
                <a:spcPts val="4799"/>
              </a:lnSpc>
            </a:pPr>
            <a:endParaRPr lang="en-US" sz="3999" dirty="0" smtClean="0">
              <a:solidFill>
                <a:srgbClr val="000000"/>
              </a:solidFill>
              <a:latin typeface="Quicksand Bold"/>
            </a:endParaRPr>
          </a:p>
          <a:p>
            <a:pPr algn="just">
              <a:lnSpc>
                <a:spcPts val="4799"/>
              </a:lnSpc>
            </a:pPr>
            <a:endParaRPr lang="en-US" sz="3999" dirty="0" smtClean="0">
              <a:solidFill>
                <a:srgbClr val="000000"/>
              </a:solidFill>
              <a:latin typeface="Quicksand Bold"/>
            </a:endParaRPr>
          </a:p>
          <a:p>
            <a:pPr algn="just">
              <a:lnSpc>
                <a:spcPts val="4799"/>
              </a:lnSpc>
            </a:pPr>
            <a:endParaRPr lang="en-US" sz="3999" dirty="0" smtClean="0">
              <a:solidFill>
                <a:srgbClr val="000000"/>
              </a:solidFill>
              <a:latin typeface="Quicksand Bold"/>
            </a:endParaRPr>
          </a:p>
          <a:p>
            <a:pPr algn="just">
              <a:lnSpc>
                <a:spcPts val="4799"/>
              </a:lnSpc>
            </a:pPr>
            <a:endParaRPr lang="en-US" sz="3999" dirty="0" smtClean="0">
              <a:solidFill>
                <a:srgbClr val="FF0000"/>
              </a:solidFill>
              <a:latin typeface="Quicksand Bold"/>
            </a:endParaRPr>
          </a:p>
          <a:p>
            <a:pPr algn="just">
              <a:lnSpc>
                <a:spcPts val="4799"/>
              </a:lnSpc>
            </a:pP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-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Giáo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viên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hỏi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trẻ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: 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Các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con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thấy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g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iai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điệu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bài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hát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như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thế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nào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? </a:t>
            </a:r>
          </a:p>
          <a:p>
            <a:pPr algn="just">
              <a:lnSpc>
                <a:spcPts val="4799"/>
              </a:lnSpc>
            </a:pP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+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Giáo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viên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giới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thiệu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tên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bài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hát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và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nội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dung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bài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hát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“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Gà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gáy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té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le”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dân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ca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Cống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FF0000"/>
                </a:solidFill>
                <a:latin typeface="Quicksand Bold"/>
              </a:rPr>
              <a:t>Khao</a:t>
            </a:r>
            <a:r>
              <a:rPr lang="en-US" sz="3999" dirty="0" smtClean="0">
                <a:solidFill>
                  <a:srgbClr val="FF0000"/>
                </a:solidFill>
                <a:latin typeface="Quicksand Bold"/>
              </a:rPr>
              <a:t>; </a:t>
            </a:r>
          </a:p>
          <a:p>
            <a:pPr marL="571500" indent="-571500" algn="just">
              <a:lnSpc>
                <a:spcPts val="4799"/>
              </a:lnSpc>
              <a:buFontTx/>
              <a:buChar char="-"/>
            </a:pP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Lần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2: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Giáo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viên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cho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trẻ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nghe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nhạc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có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lời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trẻ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nghe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và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hưởng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ứng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theo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bài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  <a:r>
              <a:rPr lang="en-US" sz="3999" dirty="0" err="1" smtClean="0">
                <a:solidFill>
                  <a:srgbClr val="00B050"/>
                </a:solidFill>
                <a:latin typeface="Quicksand Bold"/>
              </a:rPr>
              <a:t>hát</a:t>
            </a:r>
            <a:r>
              <a:rPr lang="en-US" sz="3999" dirty="0" smtClean="0">
                <a:solidFill>
                  <a:srgbClr val="00B050"/>
                </a:solidFill>
                <a:latin typeface="Quicksand Bold"/>
              </a:rPr>
              <a:t> </a:t>
            </a:r>
          </a:p>
          <a:p>
            <a:pPr marL="571500" indent="-571500" algn="just">
              <a:lnSpc>
                <a:spcPts val="4799"/>
              </a:lnSpc>
              <a:buFontTx/>
              <a:buChar char="-"/>
            </a:pPr>
            <a:endParaRPr lang="en-US" sz="3999" dirty="0">
              <a:solidFill>
                <a:srgbClr val="00B050"/>
              </a:solidFill>
              <a:latin typeface="Quicksand Bold"/>
            </a:endParaRPr>
          </a:p>
          <a:p>
            <a:pPr marL="571500" indent="-571500" algn="just">
              <a:lnSpc>
                <a:spcPts val="4799"/>
              </a:lnSpc>
              <a:buFontTx/>
              <a:buChar char="-"/>
            </a:pPr>
            <a:endParaRPr lang="en-US" sz="3999" dirty="0" smtClean="0">
              <a:solidFill>
                <a:srgbClr val="000000"/>
              </a:solidFill>
              <a:latin typeface="Quicksand Bold"/>
            </a:endParaRPr>
          </a:p>
          <a:p>
            <a:pPr algn="just"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Quicksand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078200" y="8306828"/>
            <a:ext cx="1980642" cy="19806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-115381" y="8235426"/>
            <a:ext cx="2020381" cy="20511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0" y="1"/>
            <a:ext cx="1548193" cy="1638300"/>
          </a:xfrm>
          <a:prstGeom prst="rect">
            <a:avLst/>
          </a:prstGeom>
        </p:spPr>
      </p:pic>
      <p:pic>
        <p:nvPicPr>
          <p:cNvPr id="16" name="Con Gà Gáy Le Te Bea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8303.9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6188529" y="1638300"/>
            <a:ext cx="2209800" cy="1752599"/>
          </a:xfrm>
          <a:prstGeom prst="rect">
            <a:avLst/>
          </a:prstGeom>
        </p:spPr>
      </p:pic>
      <p:pic>
        <p:nvPicPr>
          <p:cNvPr id="17" name="Gà Gáy Le T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54358.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82000" y="7505700"/>
            <a:ext cx="1981200" cy="1747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3410" y="538218"/>
            <a:ext cx="14861181" cy="91343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6584" y="1028700"/>
            <a:ext cx="796826" cy="8695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16801079" y="4721989"/>
            <a:ext cx="676920" cy="8500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15761505" y="817603"/>
            <a:ext cx="962819" cy="54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35089" y="9635968"/>
            <a:ext cx="841010" cy="9177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4697362" y="-226086"/>
            <a:ext cx="605539" cy="7603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4870353" y="9575918"/>
            <a:ext cx="712118" cy="8942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58897" y="2482665"/>
            <a:ext cx="780413" cy="8516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9237698" y="-117236"/>
            <a:ext cx="962819" cy="542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-80808" y="3791165"/>
            <a:ext cx="962819" cy="5426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322606" y="6165169"/>
            <a:ext cx="5761037" cy="20320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28700" y="5618981"/>
            <a:ext cx="3935245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959921" y="5618981"/>
            <a:ext cx="3179618" cy="4114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357746" y="3423419"/>
            <a:ext cx="9272653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dirty="0" err="1" smtClean="0">
                <a:solidFill>
                  <a:srgbClr val="06690A"/>
                </a:solidFill>
                <a:latin typeface="Dekko"/>
              </a:rPr>
              <a:t>Tạm</a:t>
            </a:r>
            <a:r>
              <a:rPr lang="en-US" sz="9000" dirty="0" smtClean="0">
                <a:solidFill>
                  <a:srgbClr val="06690A"/>
                </a:solidFill>
                <a:latin typeface="Dekko"/>
              </a:rPr>
              <a:t> </a:t>
            </a:r>
            <a:r>
              <a:rPr lang="en-US" sz="9000" dirty="0" err="1" smtClean="0">
                <a:solidFill>
                  <a:srgbClr val="06690A"/>
                </a:solidFill>
                <a:latin typeface="Dekko"/>
              </a:rPr>
              <a:t>biệt</a:t>
            </a:r>
            <a:r>
              <a:rPr lang="en-US" sz="9000" dirty="0" smtClean="0">
                <a:solidFill>
                  <a:srgbClr val="06690A"/>
                </a:solidFill>
                <a:latin typeface="Dekko"/>
              </a:rPr>
              <a:t>, </a:t>
            </a:r>
            <a:r>
              <a:rPr lang="en-US" sz="9000" dirty="0" err="1" smtClean="0">
                <a:solidFill>
                  <a:srgbClr val="06690A"/>
                </a:solidFill>
                <a:latin typeface="Dekko"/>
              </a:rPr>
              <a:t>Hẹn</a:t>
            </a:r>
            <a:r>
              <a:rPr lang="en-US" sz="9000" dirty="0" smtClean="0">
                <a:solidFill>
                  <a:srgbClr val="06690A"/>
                </a:solidFill>
                <a:latin typeface="Dekko"/>
              </a:rPr>
              <a:t> </a:t>
            </a:r>
            <a:r>
              <a:rPr lang="en-US" sz="9000" dirty="0" err="1">
                <a:solidFill>
                  <a:srgbClr val="06690A"/>
                </a:solidFill>
                <a:latin typeface="Dekko"/>
              </a:rPr>
              <a:t>gặp</a:t>
            </a:r>
            <a:r>
              <a:rPr lang="en-US" sz="9000" dirty="0">
                <a:solidFill>
                  <a:srgbClr val="06690A"/>
                </a:solidFill>
                <a:latin typeface="Dekko"/>
              </a:rPr>
              <a:t> </a:t>
            </a:r>
            <a:r>
              <a:rPr lang="en-US" sz="9000" dirty="0" err="1">
                <a:solidFill>
                  <a:srgbClr val="06690A"/>
                </a:solidFill>
                <a:latin typeface="Dekko"/>
              </a:rPr>
              <a:t>lại</a:t>
            </a:r>
            <a:endParaRPr lang="en-US" sz="9000" dirty="0">
              <a:solidFill>
                <a:srgbClr val="06690A"/>
              </a:solidFill>
              <a:latin typeface="Dekko"/>
            </a:endParaRPr>
          </a:p>
          <a:p>
            <a:pPr algn="ctr">
              <a:lnSpc>
                <a:spcPts val="9900"/>
              </a:lnSpc>
            </a:pPr>
            <a:r>
              <a:rPr lang="en-US" sz="9000" dirty="0" err="1">
                <a:solidFill>
                  <a:srgbClr val="06690A"/>
                </a:solidFill>
                <a:latin typeface="Dekko"/>
              </a:rPr>
              <a:t>vào</a:t>
            </a:r>
            <a:r>
              <a:rPr lang="en-US" sz="9000" dirty="0">
                <a:solidFill>
                  <a:srgbClr val="06690A"/>
                </a:solidFill>
                <a:latin typeface="Dekko"/>
              </a:rPr>
              <a:t> </a:t>
            </a:r>
            <a:r>
              <a:rPr lang="en-US" sz="9000" dirty="0" err="1">
                <a:solidFill>
                  <a:srgbClr val="06690A"/>
                </a:solidFill>
                <a:latin typeface="Dekko"/>
              </a:rPr>
              <a:t>lần</a:t>
            </a:r>
            <a:r>
              <a:rPr lang="en-US" sz="9000" dirty="0">
                <a:solidFill>
                  <a:srgbClr val="06690A"/>
                </a:solidFill>
                <a:latin typeface="Dekko"/>
              </a:rPr>
              <a:t> </a:t>
            </a:r>
            <a:r>
              <a:rPr lang="en-US" sz="9000" dirty="0" err="1">
                <a:solidFill>
                  <a:srgbClr val="06690A"/>
                </a:solidFill>
                <a:latin typeface="Dekko"/>
              </a:rPr>
              <a:t>tới</a:t>
            </a:r>
            <a:endParaRPr lang="en-US" sz="9000" dirty="0">
              <a:solidFill>
                <a:srgbClr val="06690A"/>
              </a:solidFill>
              <a:latin typeface="Dekk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223</Words>
  <Application>Microsoft Office PowerPoint</Application>
  <PresentationFormat>Custom</PresentationFormat>
  <Paragraphs>54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Quicksand</vt:lpstr>
      <vt:lpstr>Dekko</vt:lpstr>
      <vt:lpstr>Quicksand Bold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SỞ GIÁO DỤC VÀ ĐÀO TẠO TỈNH KON TUM TRƯỜNG MẦM NON THỰC HÀNH SƯ PHẠM KON TUM * HOẠT ĐỘNG ÂM NHẠC Đề tài: VÌ SAO CHIM HAY HÓT (Tác giả: Hà Hải ) Hoạt động: - Vận động: Vỗ tay theo tiết tấu chậm (Trọng tâm) - Nghe hát: Gà gáy té le (Dân ca Cống Khao) - Trò</dc:title>
  <cp:lastModifiedBy>Admin</cp:lastModifiedBy>
  <cp:revision>12</cp:revision>
  <dcterms:created xsi:type="dcterms:W3CDTF">2006-08-16T00:00:00Z</dcterms:created>
  <dcterms:modified xsi:type="dcterms:W3CDTF">2023-05-08T04:40:22Z</dcterms:modified>
  <dc:identifier>DAFiM5p9DCg</dc:identifier>
</cp:coreProperties>
</file>