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8" r:id="rId3"/>
    <p:sldId id="299" r:id="rId4"/>
    <p:sldId id="303" r:id="rId5"/>
    <p:sldId id="277" r:id="rId6"/>
    <p:sldId id="276" r:id="rId7"/>
    <p:sldId id="288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62" r:id="rId16"/>
    <p:sldId id="294" r:id="rId17"/>
    <p:sldId id="293" r:id="rId18"/>
    <p:sldId id="295" r:id="rId19"/>
    <p:sldId id="301" r:id="rId20"/>
    <p:sldId id="26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73DE"/>
    <a:srgbClr val="942487"/>
    <a:srgbClr val="E18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794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t>09/05/2023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352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t>09/05/2023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641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t>09/05/2023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721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t>09/05/2023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657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t>09/05/2023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931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t>09/05/2023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556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t>09/05/2023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123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t>09/05/2023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380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t>09/05/2023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119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t>09/05/2023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69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t>09/05/2023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015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1BB24-5D4D-45A1-8DBF-561EAD1FCA6D}" type="datetimeFigureOut">
              <a:rPr lang="en-US" smtClean="0"/>
              <a:t>09/05/2023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E3151-0B43-4533-B7D6-2A4848777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982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198120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SỞ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DỤC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ĐÀO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TẠO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KON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TUM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MẦM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NON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HÀNH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SƯ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PHẠM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3377625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HOẠT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ĐỘNG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KHÁM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PHÁ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KHOA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HỌC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4111079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RAU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endParaRPr lang="en-US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5-6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2400" y="586740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Bùi</a:t>
            </a:r>
            <a:r>
              <a:rPr lang="en-US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28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endParaRPr lang="en-US" sz="28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04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ardrop 4"/>
          <p:cNvSpPr/>
          <p:nvPr/>
        </p:nvSpPr>
        <p:spPr>
          <a:xfrm rot="19058887">
            <a:off x="4554228" y="2344200"/>
            <a:ext cx="456772" cy="457200"/>
          </a:xfrm>
          <a:prstGeom prst="teardrop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2" t="2849" r="23718" b="5983"/>
          <a:stretch/>
        </p:blipFill>
        <p:spPr bwMode="auto">
          <a:xfrm>
            <a:off x="4036973" y="359170"/>
            <a:ext cx="1744662" cy="1774430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Flowchart: Manual Operation 19"/>
          <p:cNvSpPr/>
          <p:nvPr/>
        </p:nvSpPr>
        <p:spPr>
          <a:xfrm>
            <a:off x="3567985" y="3463636"/>
            <a:ext cx="2352635" cy="3253854"/>
          </a:xfrm>
          <a:prstGeom prst="flowChartManualOperation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Manual Operation 20"/>
          <p:cNvSpPr/>
          <p:nvPr/>
        </p:nvSpPr>
        <p:spPr>
          <a:xfrm>
            <a:off x="3561058" y="3442854"/>
            <a:ext cx="2359562" cy="3253854"/>
          </a:xfrm>
          <a:prstGeom prst="flowChartManualOperation">
            <a:avLst/>
          </a:prstGeom>
          <a:solidFill>
            <a:srgbClr val="E18FD5"/>
          </a:solidFill>
          <a:ln w="57150">
            <a:solidFill>
              <a:srgbClr val="9424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B73D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14600" y="533401"/>
            <a:ext cx="1371600" cy="4122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Chanh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638800" y="6234545"/>
            <a:ext cx="2667466" cy="4214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Cloud Callout 24"/>
          <p:cNvSpPr/>
          <p:nvPr/>
        </p:nvSpPr>
        <p:spPr>
          <a:xfrm rot="506077">
            <a:off x="6023951" y="310379"/>
            <a:ext cx="3087700" cy="2448207"/>
          </a:xfrm>
          <a:prstGeom prst="cloud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chanh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endParaRPr lang="en-US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826886" y="4953000"/>
            <a:ext cx="2707315" cy="16002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Chuyển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thành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màu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hồng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10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75671E-6 L -0.00208 0.617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3089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  <p:bldP spid="25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40"/>
            <a:ext cx="9144000" cy="6858000"/>
          </a:xfrm>
          <a:prstGeom prst="rect">
            <a:avLst/>
          </a:prstGeom>
        </p:spPr>
      </p:pic>
      <p:sp>
        <p:nvSpPr>
          <p:cNvPr id="4" name="Teardrop 3"/>
          <p:cNvSpPr/>
          <p:nvPr/>
        </p:nvSpPr>
        <p:spPr>
          <a:xfrm rot="19058887">
            <a:off x="4984903" y="2344200"/>
            <a:ext cx="456772" cy="457200"/>
          </a:xfrm>
          <a:prstGeom prst="teardrop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Manual Operation 6"/>
          <p:cNvSpPr/>
          <p:nvPr/>
        </p:nvSpPr>
        <p:spPr>
          <a:xfrm>
            <a:off x="4036973" y="3604146"/>
            <a:ext cx="2352635" cy="3253854"/>
          </a:xfrm>
          <a:prstGeom prst="flowChartManualOperation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0" t="5000" r="20250" b="3999"/>
          <a:stretch>
            <a:fillRect/>
          </a:stretch>
        </p:blipFill>
        <p:spPr bwMode="auto">
          <a:xfrm>
            <a:off x="4419600" y="463011"/>
            <a:ext cx="1371600" cy="167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lowchart: Manual Operation 9"/>
          <p:cNvSpPr/>
          <p:nvPr/>
        </p:nvSpPr>
        <p:spPr>
          <a:xfrm>
            <a:off x="4021210" y="3604146"/>
            <a:ext cx="2368398" cy="3288490"/>
          </a:xfrm>
          <a:prstGeom prst="flowChartManualOperation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14600" y="730736"/>
            <a:ext cx="1371600" cy="4122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giặt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72200" y="6096000"/>
            <a:ext cx="2667466" cy="4214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loud Callout 12"/>
          <p:cNvSpPr/>
          <p:nvPr/>
        </p:nvSpPr>
        <p:spPr>
          <a:xfrm rot="506077">
            <a:off x="6023951" y="310379"/>
            <a:ext cx="3087700" cy="2448207"/>
          </a:xfrm>
          <a:prstGeom prst="cloud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Cho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một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ít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bột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giặt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400" b="1" i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826886" y="4953000"/>
            <a:ext cx="2707315" cy="16002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Chuyển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thành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màu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xanh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10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75671E-6 L -0.00208 0.617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3089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057076"/>
              </p:ext>
            </p:extLst>
          </p:nvPr>
        </p:nvGraphicFramePr>
        <p:xfrm>
          <a:off x="1" y="0"/>
          <a:ext cx="9143998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3020"/>
                <a:gridCol w="2343020"/>
                <a:gridCol w="2177142"/>
                <a:gridCol w="2280816"/>
              </a:tblGrid>
              <a:tr h="381895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Nước</a:t>
                      </a:r>
                      <a:endParaRPr lang="en-US" sz="28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Chanh</a:t>
                      </a:r>
                      <a:endParaRPr lang="en-US" sz="28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  <a:r>
                        <a:rPr lang="en-US" sz="24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Xà</a:t>
                      </a:r>
                      <a:r>
                        <a:rPr lang="en-US" sz="2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bông</a:t>
                      </a:r>
                      <a:endParaRPr lang="en-US" sz="2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0390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Nước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bắp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cải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tím</a:t>
                      </a:r>
                      <a:endParaRPr lang="en-US" sz="2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0" t="15056" r="21442" b="6668"/>
          <a:stretch>
            <a:fillRect/>
          </a:stretch>
        </p:blipFill>
        <p:spPr bwMode="auto">
          <a:xfrm>
            <a:off x="2895600" y="1646414"/>
            <a:ext cx="1382351" cy="174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0" t="5000" r="20250" b="3999"/>
          <a:stretch>
            <a:fillRect/>
          </a:stretch>
        </p:blipFill>
        <p:spPr bwMode="auto">
          <a:xfrm>
            <a:off x="7391400" y="1606011"/>
            <a:ext cx="1371600" cy="167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2" t="2849" r="23718" b="5983"/>
          <a:stretch/>
        </p:blipFill>
        <p:spPr bwMode="auto">
          <a:xfrm>
            <a:off x="4881563" y="1646414"/>
            <a:ext cx="1744662" cy="1630186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9" r="24403"/>
          <a:stretch/>
        </p:blipFill>
        <p:spPr bwMode="auto">
          <a:xfrm>
            <a:off x="533400" y="4876800"/>
            <a:ext cx="1219200" cy="1752600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0" y="0"/>
            <a:ext cx="2286000" cy="381000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rapezoid 9"/>
          <p:cNvSpPr/>
          <p:nvPr/>
        </p:nvSpPr>
        <p:spPr>
          <a:xfrm rot="10800000">
            <a:off x="2977175" y="4876800"/>
            <a:ext cx="1300776" cy="1600200"/>
          </a:xfrm>
          <a:prstGeom prst="trapezoid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42487"/>
              </a:solidFill>
            </a:endParaRPr>
          </a:p>
        </p:txBody>
      </p:sp>
      <p:sp>
        <p:nvSpPr>
          <p:cNvPr id="11" name="Trapezoid 10"/>
          <p:cNvSpPr/>
          <p:nvPr/>
        </p:nvSpPr>
        <p:spPr>
          <a:xfrm rot="10800000">
            <a:off x="5103506" y="4876801"/>
            <a:ext cx="1300776" cy="1600200"/>
          </a:xfrm>
          <a:prstGeom prst="trapezoid">
            <a:avLst/>
          </a:prstGeom>
          <a:solidFill>
            <a:srgbClr val="E18FD5"/>
          </a:solidFill>
          <a:ln>
            <a:solidFill>
              <a:srgbClr val="9424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rapezoid 11"/>
          <p:cNvSpPr/>
          <p:nvPr/>
        </p:nvSpPr>
        <p:spPr>
          <a:xfrm rot="10800000">
            <a:off x="7391400" y="4845627"/>
            <a:ext cx="1300776" cy="1600200"/>
          </a:xfrm>
          <a:prstGeom prst="trapezoid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228600"/>
            <a:ext cx="91440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8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chanh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axit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chanh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i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giặt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tnhs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kiềm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trộn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i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i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endParaRPr lang="en-US" sz="2800" b="1" i="1" dirty="0" smtClean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5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14400" y="2133600"/>
            <a:ext cx="7391400" cy="1676400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2" descr="ag00317_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244841"/>
            <a:ext cx="1512888" cy="2232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g00315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334266"/>
            <a:ext cx="1725613" cy="2130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g00316_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987903"/>
            <a:ext cx="1792288" cy="2450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782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838200" y="550718"/>
            <a:ext cx="1524000" cy="1295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1</a:t>
            </a:r>
            <a:endParaRPr lang="en-US" sz="6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819400" y="550718"/>
            <a:ext cx="1524000" cy="1295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4620491" y="505691"/>
            <a:ext cx="1524000" cy="1295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3</a:t>
            </a:r>
          </a:p>
        </p:txBody>
      </p:sp>
      <p:sp>
        <p:nvSpPr>
          <p:cNvPr id="7" name="Oval 6"/>
          <p:cNvSpPr/>
          <p:nvPr/>
        </p:nvSpPr>
        <p:spPr>
          <a:xfrm>
            <a:off x="6705600" y="550718"/>
            <a:ext cx="1524000" cy="1295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4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38200" y="2895600"/>
            <a:ext cx="7848600" cy="762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Hôm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nay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các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bạn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được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tìm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hiểu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hoạt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động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gì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?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800" y="3886200"/>
            <a:ext cx="838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rgbClr val="C00000"/>
                </a:solidFill>
                <a:latin typeface="Cambria" pitchFamily="18" charset="0"/>
              </a:rPr>
              <a:t>SỰ ĐỔI MÀU </a:t>
            </a:r>
            <a:r>
              <a:rPr lang="en-US" sz="3200" b="1" dirty="0" err="1">
                <a:solidFill>
                  <a:srgbClr val="C00000"/>
                </a:solidFill>
                <a:latin typeface="Cambria" pitchFamily="18" charset="0"/>
              </a:rPr>
              <a:t>CỦA</a:t>
            </a:r>
            <a:r>
              <a:rPr lang="en-US" sz="3200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Cambria" pitchFamily="18" charset="0"/>
              </a:rPr>
              <a:t>RAU </a:t>
            </a:r>
            <a:r>
              <a:rPr lang="en-US" sz="3200" b="1" dirty="0" err="1" smtClean="0">
                <a:solidFill>
                  <a:srgbClr val="C00000"/>
                </a:solidFill>
                <a:latin typeface="Cambria" pitchFamily="18" charset="0"/>
              </a:rPr>
              <a:t>BẮP</a:t>
            </a:r>
            <a:r>
              <a:rPr lang="en-US" sz="3200" b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mbria" pitchFamily="18" charset="0"/>
              </a:rPr>
              <a:t>CẢI</a:t>
            </a:r>
            <a:r>
              <a:rPr lang="en-US" sz="3200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itchFamily="18" charset="0"/>
              </a:rPr>
              <a:t>TÍM</a:t>
            </a:r>
            <a:endParaRPr lang="en-US" sz="3200" b="1" dirty="0" smtClean="0">
              <a:solidFill>
                <a:srgbClr val="C00000"/>
              </a:solidFill>
              <a:latin typeface="Cambria" pitchFamily="18" charset="0"/>
            </a:endParaRPr>
          </a:p>
          <a:p>
            <a:pPr lvl="0"/>
            <a:endParaRPr lang="en-US" sz="4400" b="1" dirty="0">
              <a:solidFill>
                <a:srgbClr val="C00000"/>
              </a:solidFill>
              <a:latin typeface="Cambria" pitchFamily="18" charset="0"/>
            </a:endParaRPr>
          </a:p>
          <a:p>
            <a:pPr lvl="0"/>
            <a:endParaRPr lang="en-US" sz="44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13" name="Picture 1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9" r="24403"/>
          <a:stretch/>
        </p:blipFill>
        <p:spPr bwMode="auto">
          <a:xfrm>
            <a:off x="3962399" y="4495800"/>
            <a:ext cx="1420091" cy="1752600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1828800" y="2008482"/>
            <a:ext cx="2286000" cy="65851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Bé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hãy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nhấn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số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1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37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12" grpId="0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782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838200" y="550718"/>
            <a:ext cx="1524000" cy="1295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1</a:t>
            </a:r>
            <a:endParaRPr lang="en-US" sz="6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819400" y="550718"/>
            <a:ext cx="1524000" cy="1295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4620491" y="505691"/>
            <a:ext cx="1524000" cy="1295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3</a:t>
            </a:r>
          </a:p>
        </p:txBody>
      </p:sp>
      <p:sp>
        <p:nvSpPr>
          <p:cNvPr id="7" name="Oval 6"/>
          <p:cNvSpPr/>
          <p:nvPr/>
        </p:nvSpPr>
        <p:spPr>
          <a:xfrm>
            <a:off x="6705600" y="550718"/>
            <a:ext cx="1524000" cy="1295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4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38200" y="2895600"/>
            <a:ext cx="7848600" cy="762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Khi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cho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lọc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tím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thì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hiện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tượng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gì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xảy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ra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?</a:t>
            </a:r>
            <a:endParaRPr lang="en-US" sz="2400" b="1" dirty="0">
              <a:solidFill>
                <a:schemeClr val="accent4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800" y="3810000"/>
            <a:ext cx="83820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 err="1" smtClean="0">
                <a:solidFill>
                  <a:srgbClr val="C00000"/>
                </a:solidFill>
                <a:latin typeface="Cambria" pitchFamily="18" charset="0"/>
              </a:rPr>
              <a:t>NƯỚC</a:t>
            </a:r>
            <a:r>
              <a:rPr lang="en-US" sz="3200" b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itchFamily="18" charset="0"/>
              </a:rPr>
              <a:t>CỦA</a:t>
            </a:r>
            <a:r>
              <a:rPr lang="en-US" sz="3200" b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latin typeface="Cambria" pitchFamily="18" charset="0"/>
              </a:rPr>
              <a:t>BẮP </a:t>
            </a:r>
            <a:r>
              <a:rPr lang="en-US" sz="3200" b="1" dirty="0" err="1">
                <a:solidFill>
                  <a:srgbClr val="C00000"/>
                </a:solidFill>
                <a:latin typeface="Cambria" pitchFamily="18" charset="0"/>
              </a:rPr>
              <a:t>CẢI</a:t>
            </a:r>
            <a:r>
              <a:rPr lang="en-US" sz="3200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itchFamily="18" charset="0"/>
              </a:rPr>
              <a:t>TÍM</a:t>
            </a:r>
            <a:r>
              <a:rPr lang="en-US" sz="3200" b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itchFamily="18" charset="0"/>
              </a:rPr>
              <a:t>KHÔNG</a:t>
            </a:r>
            <a:r>
              <a:rPr lang="en-US" sz="3200" b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itchFamily="18" charset="0"/>
              </a:rPr>
              <a:t>ĐỔI</a:t>
            </a:r>
            <a:r>
              <a:rPr lang="en-US" sz="3200" b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itchFamily="18" charset="0"/>
              </a:rPr>
              <a:t>MÀU</a:t>
            </a:r>
            <a:r>
              <a:rPr lang="en-US" sz="3200" b="1" dirty="0" smtClean="0">
                <a:solidFill>
                  <a:srgbClr val="C00000"/>
                </a:solidFill>
                <a:latin typeface="Cambria" pitchFamily="18" charset="0"/>
              </a:rPr>
              <a:t>  </a:t>
            </a:r>
          </a:p>
          <a:p>
            <a:pPr lvl="0"/>
            <a:endParaRPr lang="en-US" sz="4400" b="1" dirty="0">
              <a:solidFill>
                <a:srgbClr val="C00000"/>
              </a:solidFill>
              <a:latin typeface="Cambria" pitchFamily="18" charset="0"/>
            </a:endParaRPr>
          </a:p>
          <a:p>
            <a:pPr lvl="0"/>
            <a:endParaRPr lang="en-US" sz="4400" b="1" dirty="0" smtClean="0">
              <a:solidFill>
                <a:srgbClr val="C00000"/>
              </a:solidFill>
              <a:latin typeface="Cambria" pitchFamily="18" charset="0"/>
            </a:endParaRPr>
          </a:p>
          <a:p>
            <a:pPr lvl="0"/>
            <a:endParaRPr lang="en-US" sz="44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14" name="Picture 1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9" r="24403"/>
          <a:stretch/>
        </p:blipFill>
        <p:spPr bwMode="auto">
          <a:xfrm>
            <a:off x="4343400" y="4495800"/>
            <a:ext cx="1420091" cy="1752600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2895600" y="1981200"/>
            <a:ext cx="2286000" cy="65851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Bé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hãy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nhấn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số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2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37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9" grpId="0" animBg="1"/>
      <p:bldP spid="13" grpId="0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782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838200" y="550718"/>
            <a:ext cx="1524000" cy="1295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1</a:t>
            </a:r>
            <a:endParaRPr lang="en-US" sz="6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819400" y="550718"/>
            <a:ext cx="1524000" cy="1295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4620491" y="505691"/>
            <a:ext cx="1524000" cy="1295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3</a:t>
            </a:r>
          </a:p>
        </p:txBody>
      </p:sp>
      <p:sp>
        <p:nvSpPr>
          <p:cNvPr id="7" name="Oval 6"/>
          <p:cNvSpPr/>
          <p:nvPr/>
        </p:nvSpPr>
        <p:spPr>
          <a:xfrm>
            <a:off x="6705600" y="550718"/>
            <a:ext cx="1524000" cy="1295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4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57200" y="2590800"/>
            <a:ext cx="8229600" cy="762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tím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chuyển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thành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màu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xanh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khi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cho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gì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?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800" y="3585389"/>
            <a:ext cx="838200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GIẶT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2400" b="1" dirty="0" smtClean="0">
              <a:solidFill>
                <a:srgbClr val="C00000"/>
              </a:solidFill>
              <a:latin typeface="Cambria" pitchFamily="18" charset="0"/>
            </a:endParaRPr>
          </a:p>
          <a:p>
            <a:pPr lvl="0"/>
            <a:r>
              <a:rPr lang="en-US" sz="4400" b="1" dirty="0" smtClean="0">
                <a:solidFill>
                  <a:srgbClr val="C00000"/>
                </a:solidFill>
                <a:latin typeface="Cambria" pitchFamily="18" charset="0"/>
              </a:rPr>
              <a:t>                      </a:t>
            </a:r>
            <a:r>
              <a:rPr lang="en-US" sz="6000" b="1" dirty="0" smtClean="0">
                <a:solidFill>
                  <a:srgbClr val="C00000"/>
                </a:solidFill>
                <a:latin typeface="Cambria" pitchFamily="18" charset="0"/>
              </a:rPr>
              <a:t> +              </a:t>
            </a:r>
            <a:r>
              <a:rPr lang="en-US" sz="4400" b="1" dirty="0" smtClean="0">
                <a:solidFill>
                  <a:srgbClr val="C00000"/>
                </a:solidFill>
                <a:latin typeface="Cambria" pitchFamily="18" charset="0"/>
              </a:rPr>
              <a:t>=                    </a:t>
            </a:r>
            <a:endParaRPr lang="en-US" sz="6600" b="1" dirty="0">
              <a:solidFill>
                <a:srgbClr val="C00000"/>
              </a:solidFill>
              <a:latin typeface="Cambria" pitchFamily="18" charset="0"/>
            </a:endParaRPr>
          </a:p>
          <a:p>
            <a:pPr lvl="0"/>
            <a:endParaRPr lang="en-US" sz="4400" b="1" dirty="0" smtClean="0">
              <a:solidFill>
                <a:srgbClr val="C00000"/>
              </a:solidFill>
              <a:latin typeface="Cambria" pitchFamily="18" charset="0"/>
            </a:endParaRPr>
          </a:p>
          <a:p>
            <a:pPr lvl="0"/>
            <a:endParaRPr lang="en-US" sz="44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0" t="5000" r="20250" b="3999"/>
          <a:stretch>
            <a:fillRect/>
          </a:stretch>
        </p:blipFill>
        <p:spPr bwMode="auto">
          <a:xfrm>
            <a:off x="4620491" y="4191001"/>
            <a:ext cx="1371600" cy="220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191000"/>
            <a:ext cx="1420813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241801"/>
            <a:ext cx="1322387" cy="2082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3352800" y="1846118"/>
            <a:ext cx="2286000" cy="65851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Bé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hãy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nhấn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số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3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37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10" grpId="0" animBg="1"/>
      <p:bldP spid="12" grpId="0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782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838200" y="550718"/>
            <a:ext cx="1524000" cy="1295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1</a:t>
            </a:r>
            <a:endParaRPr lang="en-US" sz="6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819400" y="550718"/>
            <a:ext cx="1524000" cy="1295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4620491" y="505691"/>
            <a:ext cx="1524000" cy="1295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3</a:t>
            </a:r>
          </a:p>
        </p:txBody>
      </p:sp>
      <p:sp>
        <p:nvSpPr>
          <p:cNvPr id="7" name="Oval 6"/>
          <p:cNvSpPr/>
          <p:nvPr/>
        </p:nvSpPr>
        <p:spPr>
          <a:xfrm>
            <a:off x="6705600" y="550718"/>
            <a:ext cx="1524000" cy="1295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4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38200" y="2590800"/>
            <a:ext cx="7848600" cy="762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Cho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chanh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tím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thì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sẽ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như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thế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nào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?</a:t>
            </a:r>
            <a:endParaRPr lang="en-US" sz="2400" b="1" dirty="0">
              <a:solidFill>
                <a:schemeClr val="bg2">
                  <a:lumMod val="25000"/>
                </a:schemeClr>
              </a:solidFill>
              <a:latin typeface="Cambria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800" y="3352800"/>
            <a:ext cx="83820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CHANH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4400" b="1" dirty="0" smtClean="0">
                <a:solidFill>
                  <a:srgbClr val="C00000"/>
                </a:solidFill>
                <a:latin typeface="Cambria" pitchFamily="18" charset="0"/>
              </a:rPr>
              <a:t>                      </a:t>
            </a:r>
            <a:r>
              <a:rPr lang="en-US" sz="6000" b="1" dirty="0" smtClean="0">
                <a:solidFill>
                  <a:srgbClr val="C00000"/>
                </a:solidFill>
                <a:latin typeface="Cambria" pitchFamily="18" charset="0"/>
              </a:rPr>
              <a:t> +              </a:t>
            </a:r>
            <a:r>
              <a:rPr lang="en-US" sz="4400" b="1" dirty="0" smtClean="0">
                <a:solidFill>
                  <a:srgbClr val="C00000"/>
                </a:solidFill>
                <a:latin typeface="Cambria" pitchFamily="18" charset="0"/>
              </a:rPr>
              <a:t>=                    </a:t>
            </a:r>
            <a:endParaRPr lang="en-US" sz="6600" b="1" dirty="0">
              <a:solidFill>
                <a:srgbClr val="C00000"/>
              </a:solidFill>
              <a:latin typeface="Cambria" pitchFamily="18" charset="0"/>
            </a:endParaRPr>
          </a:p>
          <a:p>
            <a:pPr lvl="0"/>
            <a:endParaRPr lang="en-US" sz="4400" b="1" dirty="0" smtClean="0">
              <a:solidFill>
                <a:srgbClr val="C00000"/>
              </a:solidFill>
              <a:latin typeface="Cambria" pitchFamily="18" charset="0"/>
            </a:endParaRPr>
          </a:p>
          <a:p>
            <a:pPr lvl="0"/>
            <a:endParaRPr lang="en-US" sz="44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191001"/>
            <a:ext cx="1420813" cy="1981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191001"/>
            <a:ext cx="174307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923" y="4191001"/>
            <a:ext cx="1328737" cy="1863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4876800" y="1846118"/>
            <a:ext cx="2286000" cy="65851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Bé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hãy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nhấn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số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4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37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11" grpId="0" animBg="1"/>
      <p:bldP spid="12" grpId="0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" y="533400"/>
            <a:ext cx="8382000" cy="4038601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2" descr="ag00317_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244841"/>
            <a:ext cx="1512888" cy="2232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g00315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334266"/>
            <a:ext cx="1725613" cy="2130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g00316_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987903"/>
            <a:ext cx="1792288" cy="2450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08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1797308"/>
            <a:ext cx="82296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I.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MỤC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TIÊU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marL="457200" indent="-457200">
              <a:buFontTx/>
              <a:buChar char="-"/>
            </a:pP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diệu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bắp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trộn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tư duy, phán đoán,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chủ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endParaRPr lang="vi-VN" sz="2800" dirty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01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41279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2"/>
          <p:cNvGrpSpPr>
            <a:grpSpLocks/>
          </p:cNvGrpSpPr>
          <p:nvPr/>
        </p:nvGrpSpPr>
        <p:grpSpPr bwMode="auto">
          <a:xfrm>
            <a:off x="1063176" y="1066800"/>
            <a:ext cx="7371024" cy="5578452"/>
            <a:chOff x="204" y="0"/>
            <a:chExt cx="2457" cy="2087"/>
          </a:xfrm>
        </p:grpSpPr>
        <p:grpSp>
          <p:nvGrpSpPr>
            <p:cNvPr id="12" name="Group 13"/>
            <p:cNvGrpSpPr>
              <a:grpSpLocks/>
            </p:cNvGrpSpPr>
            <p:nvPr/>
          </p:nvGrpSpPr>
          <p:grpSpPr bwMode="auto">
            <a:xfrm>
              <a:off x="247" y="0"/>
              <a:ext cx="2414" cy="2073"/>
              <a:chOff x="1644" y="2382"/>
              <a:chExt cx="2346" cy="1774"/>
            </a:xfrm>
          </p:grpSpPr>
          <p:pic>
            <p:nvPicPr>
              <p:cNvPr id="14" name="Picture 14" descr="BIRTHD~3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7" y="2476"/>
                <a:ext cx="2322" cy="16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5" name="Group 15"/>
              <p:cNvGrpSpPr>
                <a:grpSpLocks/>
              </p:cNvGrpSpPr>
              <p:nvPr/>
            </p:nvGrpSpPr>
            <p:grpSpPr bwMode="auto">
              <a:xfrm>
                <a:off x="1644" y="2382"/>
                <a:ext cx="2346" cy="504"/>
                <a:chOff x="1644" y="2406"/>
                <a:chExt cx="2346" cy="504"/>
              </a:xfrm>
            </p:grpSpPr>
            <p:sp>
              <p:nvSpPr>
                <p:cNvPr id="16" name="AutoShape 16"/>
                <p:cNvSpPr>
                  <a:spLocks noChangeArrowheads="1"/>
                </p:cNvSpPr>
                <p:nvPr/>
              </p:nvSpPr>
              <p:spPr bwMode="auto">
                <a:xfrm>
                  <a:off x="1668" y="2475"/>
                  <a:ext cx="2322" cy="435"/>
                </a:xfrm>
                <a:prstGeom prst="flowChartTerminator">
                  <a:avLst/>
                </a:prstGeom>
                <a:solidFill>
                  <a:srgbClr val="FFFF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sz="6000" b="1" dirty="0" err="1" smtClean="0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Tạm</a:t>
                  </a:r>
                  <a:r>
                    <a:rPr lang="en-US" sz="6000" b="1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 </a:t>
                  </a:r>
                  <a:r>
                    <a:rPr lang="en-US" sz="6000" b="1" dirty="0" err="1" smtClean="0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biệt</a:t>
                  </a:r>
                  <a:r>
                    <a:rPr lang="en-US" sz="6000" b="1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!</a:t>
                  </a:r>
                  <a:endParaRPr lang="en-US" sz="6000" b="1" dirty="0">
                    <a:solidFill>
                      <a:schemeClr val="accent6">
                        <a:lumMod val="75000"/>
                      </a:schemeClr>
                    </a:solidFill>
                    <a:latin typeface="Cambria" pitchFamily="18" charset="0"/>
                  </a:endParaRPr>
                </a:p>
              </p:txBody>
            </p:sp>
            <p:sp>
              <p:nvSpPr>
                <p:cNvPr id="17" name="Freeform 17"/>
                <p:cNvSpPr>
                  <a:spLocks/>
                </p:cNvSpPr>
                <p:nvPr/>
              </p:nvSpPr>
              <p:spPr bwMode="auto">
                <a:xfrm>
                  <a:off x="1644" y="2406"/>
                  <a:ext cx="2340" cy="492"/>
                </a:xfrm>
                <a:custGeom>
                  <a:avLst/>
                  <a:gdLst>
                    <a:gd name="T0" fmla="*/ 192 w 2340"/>
                    <a:gd name="T1" fmla="*/ 492 h 492"/>
                    <a:gd name="T2" fmla="*/ 156 w 2340"/>
                    <a:gd name="T3" fmla="*/ 456 h 492"/>
                    <a:gd name="T4" fmla="*/ 84 w 2340"/>
                    <a:gd name="T5" fmla="*/ 432 h 492"/>
                    <a:gd name="T6" fmla="*/ 48 w 2340"/>
                    <a:gd name="T7" fmla="*/ 408 h 492"/>
                    <a:gd name="T8" fmla="*/ 24 w 2340"/>
                    <a:gd name="T9" fmla="*/ 372 h 492"/>
                    <a:gd name="T10" fmla="*/ 0 w 2340"/>
                    <a:gd name="T11" fmla="*/ 300 h 492"/>
                    <a:gd name="T12" fmla="*/ 12 w 2340"/>
                    <a:gd name="T13" fmla="*/ 240 h 492"/>
                    <a:gd name="T14" fmla="*/ 144 w 2340"/>
                    <a:gd name="T15" fmla="*/ 132 h 492"/>
                    <a:gd name="T16" fmla="*/ 936 w 2340"/>
                    <a:gd name="T17" fmla="*/ 72 h 492"/>
                    <a:gd name="T18" fmla="*/ 1248 w 2340"/>
                    <a:gd name="T19" fmla="*/ 84 h 492"/>
                    <a:gd name="T20" fmla="*/ 1944 w 2340"/>
                    <a:gd name="T21" fmla="*/ 96 h 492"/>
                    <a:gd name="T22" fmla="*/ 2292 w 2340"/>
                    <a:gd name="T23" fmla="*/ 168 h 492"/>
                    <a:gd name="T24" fmla="*/ 2316 w 2340"/>
                    <a:gd name="T25" fmla="*/ 204 h 492"/>
                    <a:gd name="T26" fmla="*/ 2340 w 2340"/>
                    <a:gd name="T27" fmla="*/ 276 h 492"/>
                    <a:gd name="T28" fmla="*/ 2316 w 2340"/>
                    <a:gd name="T29" fmla="*/ 372 h 492"/>
                    <a:gd name="T30" fmla="*/ 2208 w 2340"/>
                    <a:gd name="T31" fmla="*/ 432 h 492"/>
                    <a:gd name="T32" fmla="*/ 2160 w 2340"/>
                    <a:gd name="T33" fmla="*/ 492 h 4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340" h="492">
                      <a:moveTo>
                        <a:pt x="192" y="492"/>
                      </a:moveTo>
                      <a:cubicBezTo>
                        <a:pt x="180" y="480"/>
                        <a:pt x="171" y="464"/>
                        <a:pt x="156" y="456"/>
                      </a:cubicBezTo>
                      <a:cubicBezTo>
                        <a:pt x="134" y="444"/>
                        <a:pt x="105" y="446"/>
                        <a:pt x="84" y="432"/>
                      </a:cubicBezTo>
                      <a:cubicBezTo>
                        <a:pt x="72" y="424"/>
                        <a:pt x="60" y="416"/>
                        <a:pt x="48" y="408"/>
                      </a:cubicBezTo>
                      <a:cubicBezTo>
                        <a:pt x="40" y="396"/>
                        <a:pt x="30" y="385"/>
                        <a:pt x="24" y="372"/>
                      </a:cubicBezTo>
                      <a:cubicBezTo>
                        <a:pt x="14" y="349"/>
                        <a:pt x="0" y="300"/>
                        <a:pt x="0" y="300"/>
                      </a:cubicBezTo>
                      <a:cubicBezTo>
                        <a:pt x="4" y="280"/>
                        <a:pt x="7" y="260"/>
                        <a:pt x="12" y="240"/>
                      </a:cubicBezTo>
                      <a:cubicBezTo>
                        <a:pt x="39" y="142"/>
                        <a:pt x="40" y="149"/>
                        <a:pt x="144" y="132"/>
                      </a:cubicBezTo>
                      <a:cubicBezTo>
                        <a:pt x="343" y="0"/>
                        <a:pt x="893" y="73"/>
                        <a:pt x="936" y="72"/>
                      </a:cubicBezTo>
                      <a:cubicBezTo>
                        <a:pt x="1041" y="51"/>
                        <a:pt x="1146" y="81"/>
                        <a:pt x="1248" y="84"/>
                      </a:cubicBezTo>
                      <a:cubicBezTo>
                        <a:pt x="1480" y="92"/>
                        <a:pt x="1712" y="92"/>
                        <a:pt x="1944" y="96"/>
                      </a:cubicBezTo>
                      <a:cubicBezTo>
                        <a:pt x="2062" y="106"/>
                        <a:pt x="2190" y="100"/>
                        <a:pt x="2292" y="168"/>
                      </a:cubicBezTo>
                      <a:cubicBezTo>
                        <a:pt x="2300" y="180"/>
                        <a:pt x="2310" y="191"/>
                        <a:pt x="2316" y="204"/>
                      </a:cubicBezTo>
                      <a:cubicBezTo>
                        <a:pt x="2326" y="227"/>
                        <a:pt x="2340" y="276"/>
                        <a:pt x="2340" y="276"/>
                      </a:cubicBezTo>
                      <a:cubicBezTo>
                        <a:pt x="2339" y="279"/>
                        <a:pt x="2326" y="360"/>
                        <a:pt x="2316" y="372"/>
                      </a:cubicBezTo>
                      <a:cubicBezTo>
                        <a:pt x="2293" y="400"/>
                        <a:pt x="2238" y="412"/>
                        <a:pt x="2208" y="432"/>
                      </a:cubicBezTo>
                      <a:cubicBezTo>
                        <a:pt x="2178" y="477"/>
                        <a:pt x="2194" y="458"/>
                        <a:pt x="2160" y="492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3" name="Rectangle 18"/>
            <p:cNvSpPr>
              <a:spLocks noChangeArrowheads="1"/>
            </p:cNvSpPr>
            <p:nvPr/>
          </p:nvSpPr>
          <p:spPr bwMode="auto">
            <a:xfrm>
              <a:off x="204" y="1762"/>
              <a:ext cx="2449" cy="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0" name="Picture 24" descr="1176167rdbhxhaem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00100" cy="266700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8" name="Picture 24" descr="1176167rdbhxhaem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8343900" y="4191000"/>
            <a:ext cx="800100" cy="266700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41637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3048000"/>
            <a:ext cx="853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latin typeface="Times New Roman" pitchFamily="18" charset="0"/>
                <a:cs typeface="Times New Roman" panose="02020603050405020304" pitchFamily="18" charset="0"/>
              </a:rPr>
              <a:t>II.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Cha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bắp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thìa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đĩa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00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" y="3048000"/>
            <a:ext cx="822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9" r="22464"/>
          <a:stretch/>
        </p:blipFill>
        <p:spPr>
          <a:xfrm>
            <a:off x="304800" y="457200"/>
            <a:ext cx="4038600" cy="4876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19200" y="5638800"/>
            <a:ext cx="334903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bắp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cải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tím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  <p:pic>
        <p:nvPicPr>
          <p:cNvPr id="5" name="Picture 4" descr="!danc_c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181600"/>
            <a:ext cx="145157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6"/>
          <a:stretch/>
        </p:blipFill>
        <p:spPr bwMode="auto">
          <a:xfrm>
            <a:off x="4876800" y="457200"/>
            <a:ext cx="3975100" cy="4590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6248400" y="5410200"/>
            <a:ext cx="21336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Cambria" pitchFamily="18" charset="0"/>
              </a:rPr>
              <a:t>Nước</a:t>
            </a:r>
            <a:r>
              <a:rPr lang="en-US" sz="2800" b="1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Cambria" pitchFamily="18" charset="0"/>
              </a:rPr>
              <a:t>lọc</a:t>
            </a:r>
            <a:endParaRPr lang="en-US" sz="2800" b="1" dirty="0">
              <a:solidFill>
                <a:srgbClr val="FF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4" r="22272"/>
          <a:stretch/>
        </p:blipFill>
        <p:spPr>
          <a:xfrm>
            <a:off x="533400" y="457200"/>
            <a:ext cx="3276600" cy="4572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76400" y="5422106"/>
            <a:ext cx="21336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Chanh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!danc_c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181600"/>
            <a:ext cx="145157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91648"/>
            <a:ext cx="44958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5486400" y="5410200"/>
            <a:ext cx="21336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giặt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5800" y="2057400"/>
            <a:ext cx="8382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b="1" dirty="0" smtClean="0">
                <a:solidFill>
                  <a:srgbClr val="C00000"/>
                </a:solidFill>
                <a:latin typeface="Cambria" pitchFamily="18" charset="0"/>
              </a:rPr>
              <a:t>-&gt; </a:t>
            </a:r>
            <a:r>
              <a:rPr lang="en-US" sz="4400" b="1" dirty="0" err="1" smtClean="0">
                <a:solidFill>
                  <a:srgbClr val="C00000"/>
                </a:solidFill>
                <a:latin typeface="Cambria" pitchFamily="18" charset="0"/>
              </a:rPr>
              <a:t>ĐÓ</a:t>
            </a:r>
            <a:r>
              <a:rPr lang="en-US" sz="4400" b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Cambria" pitchFamily="18" charset="0"/>
              </a:rPr>
              <a:t>CHÍNH</a:t>
            </a:r>
            <a:r>
              <a:rPr lang="en-US" sz="4400" b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Cambria" pitchFamily="18" charset="0"/>
              </a:rPr>
              <a:t>LÀ</a:t>
            </a:r>
            <a:r>
              <a:rPr lang="en-US" sz="4400" b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Cambria" pitchFamily="18" charset="0"/>
              </a:rPr>
              <a:t>SỰ</a:t>
            </a:r>
            <a:r>
              <a:rPr lang="en-US" sz="4400" b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Cambria" pitchFamily="18" charset="0"/>
              </a:rPr>
              <a:t>BIẾN</a:t>
            </a:r>
            <a:r>
              <a:rPr lang="en-US" sz="4400" b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Cambria" pitchFamily="18" charset="0"/>
              </a:rPr>
              <a:t>ĐỔI</a:t>
            </a:r>
            <a:r>
              <a:rPr lang="en-US" sz="4400" b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Cambria" pitchFamily="18" charset="0"/>
              </a:rPr>
              <a:t>MÀU</a:t>
            </a:r>
            <a:r>
              <a:rPr lang="en-US" sz="4400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Cambria" pitchFamily="18" charset="0"/>
              </a:rPr>
              <a:t>SẮC</a:t>
            </a:r>
            <a:r>
              <a:rPr lang="en-US" sz="4400" b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Cambria" pitchFamily="18" charset="0"/>
              </a:rPr>
              <a:t>CỦA</a:t>
            </a:r>
            <a:r>
              <a:rPr lang="en-US" sz="4400" b="1" dirty="0" smtClean="0">
                <a:solidFill>
                  <a:srgbClr val="C00000"/>
                </a:solidFill>
                <a:latin typeface="Cambria" pitchFamily="18" charset="0"/>
              </a:rPr>
              <a:t>  </a:t>
            </a:r>
            <a:r>
              <a:rPr lang="en-US" sz="4400" b="1" dirty="0" err="1" smtClean="0">
                <a:solidFill>
                  <a:srgbClr val="C00000"/>
                </a:solidFill>
                <a:latin typeface="Cambria" pitchFamily="18" charset="0"/>
              </a:rPr>
              <a:t>NƯỚC</a:t>
            </a:r>
            <a:r>
              <a:rPr lang="en-US" sz="4400" b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Cambria" pitchFamily="18" charset="0"/>
              </a:rPr>
              <a:t>BẮP</a:t>
            </a:r>
            <a:r>
              <a:rPr lang="en-US" sz="4400" b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4400" b="1" dirty="0">
                <a:solidFill>
                  <a:srgbClr val="C00000"/>
                </a:solidFill>
                <a:latin typeface="Cambria" pitchFamily="18" charset="0"/>
              </a:rPr>
              <a:t>CẢI TÍM</a:t>
            </a:r>
          </a:p>
        </p:txBody>
      </p:sp>
      <p:pic>
        <p:nvPicPr>
          <p:cNvPr id="5" name="Picture 21" descr="j02321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7082">
            <a:off x="320333" y="3684083"/>
            <a:ext cx="2057400" cy="2779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73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6282503"/>
              </p:ext>
            </p:extLst>
          </p:nvPr>
        </p:nvGraphicFramePr>
        <p:xfrm>
          <a:off x="1" y="0"/>
          <a:ext cx="9143998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38399"/>
                <a:gridCol w="2247641"/>
                <a:gridCol w="2177142"/>
                <a:gridCol w="2280816"/>
              </a:tblGrid>
              <a:tr h="381895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Chanh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Xà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bông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03904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bắp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cải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tím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9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5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0" t="15056" r="21442" b="6668"/>
          <a:stretch>
            <a:fillRect/>
          </a:stretch>
        </p:blipFill>
        <p:spPr bwMode="auto">
          <a:xfrm>
            <a:off x="2895600" y="1646414"/>
            <a:ext cx="1382351" cy="174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0" t="5000" r="20250" b="3999"/>
          <a:stretch>
            <a:fillRect/>
          </a:stretch>
        </p:blipFill>
        <p:spPr bwMode="auto">
          <a:xfrm>
            <a:off x="7391400" y="1606011"/>
            <a:ext cx="1371600" cy="167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2" t="2849" r="23718" b="5983"/>
          <a:stretch/>
        </p:blipFill>
        <p:spPr bwMode="auto">
          <a:xfrm>
            <a:off x="4881563" y="1646414"/>
            <a:ext cx="1744662" cy="1630186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9" r="24403"/>
          <a:stretch/>
        </p:blipFill>
        <p:spPr bwMode="auto">
          <a:xfrm>
            <a:off x="533400" y="4876800"/>
            <a:ext cx="1219200" cy="1752600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0" y="0"/>
            <a:ext cx="2286000" cy="381000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8" descr="questionmark2_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719" y="4495800"/>
            <a:ext cx="880450" cy="146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questionmark2_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669" y="4495799"/>
            <a:ext cx="880450" cy="146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questionmark2_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468090"/>
            <a:ext cx="880450" cy="146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55"/>
            <a:ext cx="9144000" cy="6858000"/>
          </a:xfrm>
          <a:prstGeom prst="rect">
            <a:avLst/>
          </a:prstGeom>
        </p:spPr>
      </p:pic>
      <p:sp>
        <p:nvSpPr>
          <p:cNvPr id="3" name="Flowchart: Manual Operation 2"/>
          <p:cNvSpPr/>
          <p:nvPr/>
        </p:nvSpPr>
        <p:spPr>
          <a:xfrm>
            <a:off x="3534201" y="3599146"/>
            <a:ext cx="2075597" cy="3070746"/>
          </a:xfrm>
          <a:prstGeom prst="flowChartManualOperation">
            <a:avLst/>
          </a:prstGeom>
          <a:solidFill>
            <a:schemeClr val="accent4">
              <a:lumMod val="75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ardrop 4"/>
          <p:cNvSpPr/>
          <p:nvPr/>
        </p:nvSpPr>
        <p:spPr>
          <a:xfrm rot="19058887">
            <a:off x="4343614" y="1923001"/>
            <a:ext cx="456772" cy="457200"/>
          </a:xfrm>
          <a:prstGeom prst="teardrop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Manual Operation 6"/>
          <p:cNvSpPr/>
          <p:nvPr/>
        </p:nvSpPr>
        <p:spPr>
          <a:xfrm>
            <a:off x="3534201" y="3581400"/>
            <a:ext cx="2075597" cy="3088492"/>
          </a:xfrm>
          <a:prstGeom prst="flowChartManualOperation">
            <a:avLst/>
          </a:prstGeom>
          <a:solidFill>
            <a:schemeClr val="accent4">
              <a:lumMod val="75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apezoid 8"/>
          <p:cNvSpPr/>
          <p:nvPr/>
        </p:nvSpPr>
        <p:spPr>
          <a:xfrm rot="15870394">
            <a:off x="2044050" y="-329699"/>
            <a:ext cx="1961949" cy="2919537"/>
          </a:xfrm>
          <a:prstGeom prst="trapezoid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6450" y="990600"/>
            <a:ext cx="1371600" cy="56988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Cambria" pitchFamily="18" charset="0"/>
              </a:rPr>
              <a:t>Nước</a:t>
            </a:r>
            <a:r>
              <a:rPr lang="en-US" sz="2000" b="1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Cambria" pitchFamily="18" charset="0"/>
              </a:rPr>
              <a:t>lọc</a:t>
            </a:r>
            <a:endParaRPr lang="en-US" sz="20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40927" y="6100007"/>
            <a:ext cx="2667466" cy="56988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Cloud Callout 16"/>
          <p:cNvSpPr/>
          <p:nvPr/>
        </p:nvSpPr>
        <p:spPr>
          <a:xfrm rot="506077">
            <a:off x="6023951" y="310379"/>
            <a:ext cx="3087700" cy="2448207"/>
          </a:xfrm>
          <a:prstGeom prst="cloud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i="1" dirty="0" smtClean="0">
                <a:solidFill>
                  <a:srgbClr val="FF0000"/>
                </a:solidFill>
                <a:latin typeface="Cambria" pitchFamily="18" charset="0"/>
              </a:rPr>
              <a:t>Cho </a:t>
            </a:r>
            <a:r>
              <a:rPr lang="en-US" sz="2400" b="1" i="1" dirty="0" err="1" smtClean="0">
                <a:solidFill>
                  <a:srgbClr val="FF0000"/>
                </a:solidFill>
                <a:latin typeface="Cambria" pitchFamily="18" charset="0"/>
              </a:rPr>
              <a:t>nước</a:t>
            </a:r>
            <a:r>
              <a:rPr lang="en-US" sz="2400" b="1" i="1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Cambria" pitchFamily="18" charset="0"/>
              </a:rPr>
              <a:t>lọc</a:t>
            </a:r>
            <a:r>
              <a:rPr lang="en-US" sz="2400" b="1" i="1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Cambria" pitchFamily="18" charset="0"/>
              </a:rPr>
              <a:t>vào</a:t>
            </a:r>
            <a:r>
              <a:rPr lang="en-US" sz="2400" b="1" i="1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Cambria" pitchFamily="18" charset="0"/>
              </a:rPr>
              <a:t>nước</a:t>
            </a:r>
            <a:r>
              <a:rPr lang="en-US" sz="2400" b="1" i="1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Cambria" pitchFamily="18" charset="0"/>
              </a:rPr>
              <a:t>bắp</a:t>
            </a:r>
            <a:r>
              <a:rPr lang="en-US" sz="2400" b="1" i="1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Cambria" pitchFamily="18" charset="0"/>
              </a:rPr>
              <a:t>cải</a:t>
            </a:r>
            <a:r>
              <a:rPr lang="en-US" sz="2400" b="1" i="1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Cambria" pitchFamily="18" charset="0"/>
              </a:rPr>
              <a:t>tím</a:t>
            </a:r>
            <a:endParaRPr lang="en-US" sz="2400" b="1" i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57200" y="5125646"/>
            <a:ext cx="2707315" cy="142755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Không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đổi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màu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 flipV="1">
            <a:off x="3166376" y="5839423"/>
            <a:ext cx="457200" cy="1803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10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75671E-6 L -0.00208 0.617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3089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2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7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561</Words>
  <Application>Microsoft Office PowerPoint</Application>
  <PresentationFormat>On-screen Show (4:3)</PresentationFormat>
  <Paragraphs>109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39</cp:revision>
  <dcterms:created xsi:type="dcterms:W3CDTF">2016-12-20T13:39:57Z</dcterms:created>
  <dcterms:modified xsi:type="dcterms:W3CDTF">2023-05-09T00:20:29Z</dcterms:modified>
</cp:coreProperties>
</file>