
<file path=[Content_Types].xml><?xml version="1.0" encoding="utf-8"?>
<Types xmlns="http://schemas.openxmlformats.org/package/2006/content-types">
  <Default Extension="jfif" ContentType="image/jpeg"/>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sldIdLst>
    <p:sldId id="273" r:id="rId2"/>
    <p:sldId id="263" r:id="rId3"/>
    <p:sldId id="264" r:id="rId4"/>
    <p:sldId id="265" r:id="rId5"/>
    <p:sldId id="256" r:id="rId6"/>
    <p:sldId id="258" r:id="rId7"/>
    <p:sldId id="259" r:id="rId8"/>
    <p:sldId id="266" r:id="rId9"/>
    <p:sldId id="267" r:id="rId10"/>
    <p:sldId id="289" r:id="rId11"/>
    <p:sldId id="278" r:id="rId12"/>
    <p:sldId id="290" r:id="rId13"/>
    <p:sldId id="305" r:id="rId14"/>
    <p:sldId id="286" r:id="rId15"/>
    <p:sldId id="269" r:id="rId16"/>
    <p:sldId id="307" r:id="rId17"/>
    <p:sldId id="270" r:id="rId18"/>
    <p:sldId id="310" r:id="rId19"/>
    <p:sldId id="311" r:id="rId20"/>
    <p:sldId id="312" r:id="rId21"/>
    <p:sldId id="309" r:id="rId22"/>
    <p:sldId id="271" r:id="rId23"/>
    <p:sldId id="308"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5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9B62EB-0055-4EFB-80CE-FD8D03C38545}" type="datetimeFigureOut">
              <a:rPr lang="en-US" smtClean="0"/>
              <a:t>03/05/2023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2B6B5-FA43-4FE2-8383-5CFB593F454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9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9B62EB-0055-4EFB-80CE-FD8D03C38545}" type="datetimeFigureOut">
              <a:rPr lang="en-US" smtClean="0"/>
              <a:t>03/05/2023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68608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9B62EB-0055-4EFB-80CE-FD8D03C38545}" type="datetimeFigureOut">
              <a:rPr lang="en-US" smtClean="0"/>
              <a:t>03/05/2023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14610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9B62EB-0055-4EFB-80CE-FD8D03C38545}" type="datetimeFigureOut">
              <a:rPr lang="en-US" smtClean="0"/>
              <a:t>03/05/2023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254306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9B62EB-0055-4EFB-80CE-FD8D03C38545}" type="datetimeFigureOut">
              <a:rPr lang="en-US" smtClean="0"/>
              <a:t>03/05/2023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2B6B5-FA43-4FE2-8383-5CFB593F454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44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9B62EB-0055-4EFB-80CE-FD8D03C38545}" type="datetimeFigureOut">
              <a:rPr lang="en-US" smtClean="0"/>
              <a:t>03/05/2023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333848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9B62EB-0055-4EFB-80CE-FD8D03C38545}" type="datetimeFigureOut">
              <a:rPr lang="en-US" smtClean="0"/>
              <a:t>03/05/2023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163617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9B62EB-0055-4EFB-80CE-FD8D03C38545}" type="datetimeFigureOut">
              <a:rPr lang="en-US" smtClean="0"/>
              <a:t>03/05/2023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77976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A9B62EB-0055-4EFB-80CE-FD8D03C38545}" type="datetimeFigureOut">
              <a:rPr lang="en-US" smtClean="0"/>
              <a:t>03/05/2023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301045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A9B62EB-0055-4EFB-80CE-FD8D03C38545}" type="datetimeFigureOut">
              <a:rPr lang="en-US" smtClean="0"/>
              <a:t>03/05/2023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B02B6B5-FA43-4FE2-8383-5CFB593F454E}" type="slidenum">
              <a:rPr lang="en-US" smtClean="0"/>
              <a:t>‹#›</a:t>
            </a:fld>
            <a:endParaRPr lang="en-US"/>
          </a:p>
        </p:txBody>
      </p:sp>
    </p:spTree>
    <p:extLst>
      <p:ext uri="{BB962C8B-B14F-4D97-AF65-F5344CB8AC3E}">
        <p14:creationId xmlns:p14="http://schemas.microsoft.com/office/powerpoint/2010/main" val="372126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A9B62EB-0055-4EFB-80CE-FD8D03C38545}" type="datetimeFigureOut">
              <a:rPr lang="en-US" smtClean="0"/>
              <a:t>03/05/2023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2B6B5-FA43-4FE2-8383-5CFB593F454E}" type="slidenum">
              <a:rPr lang="en-US" smtClean="0"/>
              <a:t>‹#›</a:t>
            </a:fld>
            <a:endParaRPr lang="en-US"/>
          </a:p>
        </p:txBody>
      </p:sp>
    </p:spTree>
    <p:extLst>
      <p:ext uri="{BB962C8B-B14F-4D97-AF65-F5344CB8AC3E}">
        <p14:creationId xmlns:p14="http://schemas.microsoft.com/office/powerpoint/2010/main" val="84806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A9B62EB-0055-4EFB-80CE-FD8D03C38545}" type="datetimeFigureOut">
              <a:rPr lang="en-US" smtClean="0"/>
              <a:t>03/05/2023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B02B6B5-FA43-4FE2-8383-5CFB593F454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46919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3.gif"/><Relationship Id="rId5" Type="http://schemas.openxmlformats.org/officeDocument/2006/relationships/hyperlink" Target="../../HUUHUU/Desktop/COP%20DIA/Giao%20an%20M%20non/The%20Gioi%20Quanh%20Be/cacfile/chua%20dung.wav" TargetMode="Externa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B077B-7586-49C2-B67A-98CCA7E53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3B2A9CA-39E2-49B9-9EB4-FA3C78CEC41E}"/>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xmlns="" id="{7DC94C47-FB8B-48D5-8276-784AA3E0B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2192000" cy="6858000"/>
          </a:xfrm>
          <a:prstGeom prst="rect">
            <a:avLst/>
          </a:prstGeom>
        </p:spPr>
      </p:pic>
      <p:sp>
        <p:nvSpPr>
          <p:cNvPr id="5" name="Rectangle 4">
            <a:extLst>
              <a:ext uri="{FF2B5EF4-FFF2-40B4-BE49-F238E27FC236}">
                <a16:creationId xmlns:a16="http://schemas.microsoft.com/office/drawing/2014/main" xmlns="" id="{4C9FC84A-4E4B-4BBE-9DAE-51D86FBED381}"/>
              </a:ext>
            </a:extLst>
          </p:cNvPr>
          <p:cNvSpPr/>
          <p:nvPr/>
        </p:nvSpPr>
        <p:spPr>
          <a:xfrm>
            <a:off x="2091396" y="178229"/>
            <a:ext cx="7770055" cy="954107"/>
          </a:xfrm>
          <a:prstGeom prst="rect">
            <a:avLst/>
          </a:prstGeom>
        </p:spPr>
        <p:txBody>
          <a:bodyPr wrap="square">
            <a:spAutoFit/>
          </a:bodyPr>
          <a:lstStyle/>
          <a:p>
            <a:pPr lvl="0" algn="ctr" eaLnBrk="0" fontAlgn="base" hangingPunct="0">
              <a:spcBef>
                <a:spcPct val="0"/>
              </a:spcBef>
              <a:spcAft>
                <a:spcPct val="0"/>
              </a:spcAft>
              <a:defRPr/>
            </a:pPr>
            <a:r>
              <a:rPr lang="en-US" altLang="en-US" sz="2800" u="sng" kern="0" dirty="0">
                <a:solidFill>
                  <a:srgbClr val="FF0000"/>
                </a:solidFill>
                <a:latin typeface="Times New Roman" panose="02020603050405020304" pitchFamily="18" charset="0"/>
              </a:rPr>
              <a:t>SỞ GIÁO DỤC VÀ ĐÀO TẠO TỈNH KON TUM</a:t>
            </a:r>
          </a:p>
          <a:p>
            <a:pPr lvl="0" algn="ctr" eaLnBrk="0" fontAlgn="base" hangingPunct="0">
              <a:spcBef>
                <a:spcPct val="0"/>
              </a:spcBef>
              <a:spcAft>
                <a:spcPct val="0"/>
              </a:spcAft>
              <a:defRPr/>
            </a:pPr>
            <a:r>
              <a:rPr lang="en-US" altLang="en-US" sz="2800" u="sng" kern="0" dirty="0">
                <a:solidFill>
                  <a:srgbClr val="FF0000"/>
                </a:solidFill>
                <a:latin typeface="Times New Roman" panose="02020603050405020304" pitchFamily="18" charset="0"/>
              </a:rPr>
              <a:t>TRƯỜNG MẦM NON THSP</a:t>
            </a:r>
          </a:p>
        </p:txBody>
      </p:sp>
      <p:sp>
        <p:nvSpPr>
          <p:cNvPr id="6" name="TextBox 5">
            <a:extLst>
              <a:ext uri="{FF2B5EF4-FFF2-40B4-BE49-F238E27FC236}">
                <a16:creationId xmlns:a16="http://schemas.microsoft.com/office/drawing/2014/main" xmlns="" id="{A98246A3-6BA9-4E02-9639-6F0FC160CBF0}"/>
              </a:ext>
            </a:extLst>
          </p:cNvPr>
          <p:cNvSpPr txBox="1"/>
          <p:nvPr/>
        </p:nvSpPr>
        <p:spPr>
          <a:xfrm>
            <a:off x="2470052" y="1132336"/>
            <a:ext cx="7251896" cy="1569660"/>
          </a:xfrm>
          <a:prstGeom prst="rect">
            <a:avLst/>
          </a:prstGeom>
          <a:noFill/>
        </p:spPr>
        <p:txBody>
          <a:bodyPr wrap="square">
            <a:spAutoFit/>
          </a:bodyPr>
          <a:lstStyle/>
          <a:p>
            <a:pPr algn="ctr" eaLnBrk="0" fontAlgn="base" hangingPunct="0">
              <a:spcBef>
                <a:spcPct val="0"/>
              </a:spcBef>
              <a:spcAft>
                <a:spcPct val="0"/>
              </a:spcAft>
              <a:defRPr/>
            </a:pPr>
            <a:r>
              <a:rPr lang="vi-VN" sz="4800" b="1" kern="10" dirty="0">
                <a:ln w="19050">
                  <a:solidFill>
                    <a:srgbClr val="99CCFF"/>
                  </a:solidFill>
                  <a:round/>
                  <a:headEnd/>
                  <a:tailEnd/>
                </a:ln>
                <a:solidFill>
                  <a:srgbClr val="FFFF00"/>
                </a:solidFill>
                <a:latin typeface="Times New Roman"/>
                <a:cs typeface="Times New Roman"/>
              </a:rPr>
              <a:t>Giáo án làm quen văn học </a:t>
            </a:r>
          </a:p>
          <a:p>
            <a:pPr algn="ctr" eaLnBrk="0" fontAlgn="base" hangingPunct="0">
              <a:spcBef>
                <a:spcPct val="0"/>
              </a:spcBef>
              <a:spcAft>
                <a:spcPct val="0"/>
              </a:spcAft>
              <a:defRPr/>
            </a:pPr>
            <a:endParaRPr lang="vi-VN" sz="4800" dirty="0">
              <a:solidFill>
                <a:prstClr val="black"/>
              </a:solidFill>
              <a:latin typeface="Times New Roman" panose="02020603050405020304" pitchFamily="18" charset="0"/>
            </a:endParaRPr>
          </a:p>
        </p:txBody>
      </p:sp>
      <p:sp>
        <p:nvSpPr>
          <p:cNvPr id="7" name="TextBox 5">
            <a:extLst>
              <a:ext uri="{FF2B5EF4-FFF2-40B4-BE49-F238E27FC236}">
                <a16:creationId xmlns:a16="http://schemas.microsoft.com/office/drawing/2014/main" xmlns="" id="{C2E7097D-6F20-44F9-903F-F99305E428F8}"/>
              </a:ext>
            </a:extLst>
          </p:cNvPr>
          <p:cNvSpPr txBox="1">
            <a:spLocks noChangeArrowheads="1"/>
          </p:cNvSpPr>
          <p:nvPr/>
        </p:nvSpPr>
        <p:spPr bwMode="auto">
          <a:xfrm>
            <a:off x="2547423" y="2147653"/>
            <a:ext cx="68580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en-US" sz="3000" b="1" i="0" u="none" strike="noStrike" kern="0" cap="none" spc="0" normalizeH="0" baseline="0" noProof="0" dirty="0">
                <a:ln>
                  <a:noFill/>
                </a:ln>
                <a:solidFill>
                  <a:srgbClr val="FFC000"/>
                </a:solidFill>
                <a:effectLst/>
                <a:uLnTx/>
                <a:uFillTx/>
                <a:latin typeface="Times New Roman" panose="02020603050405020304" pitchFamily="18" charset="0"/>
              </a:rPr>
              <a:t>THƠ: </a:t>
            </a:r>
            <a:r>
              <a:rPr lang="en-US" altLang="en-US" sz="3000" b="1" kern="0" noProof="0" dirty="0">
                <a:solidFill>
                  <a:srgbClr val="FFC000"/>
                </a:solidFill>
              </a:rPr>
              <a:t>ĐÀN GÀ CON </a:t>
            </a:r>
            <a:r>
              <a:rPr kumimoji="0" lang="vi-VN" altLang="en-US" sz="3000" b="1" i="0" u="none" strike="noStrike" kern="0" cap="none" spc="0" normalizeH="0" baseline="0" noProof="0" dirty="0">
                <a:ln>
                  <a:noFill/>
                </a:ln>
                <a:solidFill>
                  <a:srgbClr val="FFC000"/>
                </a:solidFill>
                <a:effectLst/>
                <a:uLnTx/>
                <a:uFillTx/>
                <a:latin typeface="Times New Roman" panose="02020603050405020304" pitchFamily="18" charset="0"/>
              </a:rPr>
              <a:t>(</a:t>
            </a:r>
            <a:r>
              <a:rPr lang="en-US" altLang="en-US" sz="3000" b="1" kern="0" noProof="0" dirty="0" err="1">
                <a:solidFill>
                  <a:srgbClr val="FFC000"/>
                </a:solidFill>
              </a:rPr>
              <a:t>Phạm</a:t>
            </a:r>
            <a:r>
              <a:rPr lang="en-US" altLang="en-US" sz="3000" b="1" kern="0" noProof="0" dirty="0">
                <a:solidFill>
                  <a:srgbClr val="FFC000"/>
                </a:solidFill>
              </a:rPr>
              <a:t> </a:t>
            </a:r>
            <a:r>
              <a:rPr lang="en-US" altLang="en-US" sz="3000" b="1" kern="0" noProof="0" dirty="0" err="1">
                <a:solidFill>
                  <a:srgbClr val="FFC000"/>
                </a:solidFill>
              </a:rPr>
              <a:t>Hổ</a:t>
            </a:r>
            <a:r>
              <a:rPr kumimoji="0" lang="vi-VN" altLang="en-US" sz="3000" b="1" i="0" u="none" strike="noStrike" kern="0" cap="none" spc="0" normalizeH="0" baseline="0" noProof="0" dirty="0">
                <a:ln>
                  <a:noFill/>
                </a:ln>
                <a:solidFill>
                  <a:srgbClr val="FFC000"/>
                </a:solidFill>
                <a:effectLst/>
                <a:uLnTx/>
                <a:uFillTx/>
                <a:latin typeface="Times New Roman" panose="02020603050405020304" pitchFamily="18" charset="0"/>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1" i="0" u="none" strike="noStrike" kern="0" cap="none" spc="0" normalizeH="0" baseline="0" noProof="0" dirty="0" err="1">
                <a:ln>
                  <a:noFill/>
                </a:ln>
                <a:solidFill>
                  <a:srgbClr val="FFC000"/>
                </a:solidFill>
                <a:effectLst/>
                <a:uLnTx/>
                <a:uFillTx/>
                <a:latin typeface="Times New Roman" panose="02020603050405020304" pitchFamily="18" charset="0"/>
              </a:rPr>
              <a:t>Giáo</a:t>
            </a:r>
            <a:r>
              <a:rPr kumimoji="0" lang="en-US" altLang="en-US" sz="3000" b="1" i="0" u="none" strike="noStrike" kern="0" cap="none" spc="0" normalizeH="0" baseline="0" noProof="0" dirty="0">
                <a:ln>
                  <a:noFill/>
                </a:ln>
                <a:solidFill>
                  <a:srgbClr val="FFC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C000"/>
                </a:solidFill>
                <a:effectLst/>
                <a:uLnTx/>
                <a:uFillTx/>
                <a:latin typeface="Times New Roman" panose="02020603050405020304" pitchFamily="18" charset="0"/>
              </a:rPr>
              <a:t>viên</a:t>
            </a:r>
            <a:r>
              <a:rPr kumimoji="0" lang="en-US" altLang="en-US" sz="3000" b="1" i="0" u="none" strike="noStrike" kern="0" cap="none" spc="0" normalizeH="0" baseline="0" noProof="0" dirty="0">
                <a:ln>
                  <a:noFill/>
                </a:ln>
                <a:solidFill>
                  <a:srgbClr val="FFC000"/>
                </a:solidFill>
                <a:effectLst/>
                <a:uLnTx/>
                <a:uFillTx/>
                <a:latin typeface="Times New Roman" panose="02020603050405020304" pitchFamily="18" charset="0"/>
              </a:rPr>
              <a:t> : Lê</a:t>
            </a:r>
            <a:r>
              <a:rPr kumimoji="0" lang="en-US" altLang="en-US" sz="3000" b="1" i="0" u="none" strike="noStrike" kern="0" cap="none" spc="0" normalizeH="0" noProof="0" dirty="0">
                <a:ln>
                  <a:noFill/>
                </a:ln>
                <a:solidFill>
                  <a:srgbClr val="FFC000"/>
                </a:solidFill>
                <a:effectLst/>
                <a:uLnTx/>
                <a:uFillTx/>
                <a:latin typeface="Times New Roman" panose="02020603050405020304" pitchFamily="18" charset="0"/>
              </a:rPr>
              <a:t> </a:t>
            </a:r>
            <a:r>
              <a:rPr kumimoji="0" lang="en-US" altLang="en-US" sz="3000" b="1" i="0" u="none" strike="noStrike" kern="0" cap="none" spc="0" normalizeH="0" noProof="0" dirty="0" err="1">
                <a:ln>
                  <a:noFill/>
                </a:ln>
                <a:solidFill>
                  <a:srgbClr val="FFC000"/>
                </a:solidFill>
                <a:effectLst/>
                <a:uLnTx/>
                <a:uFillTx/>
                <a:latin typeface="Times New Roman" panose="02020603050405020304" pitchFamily="18" charset="0"/>
              </a:rPr>
              <a:t>Thị</a:t>
            </a:r>
            <a:r>
              <a:rPr kumimoji="0" lang="en-US" altLang="en-US" sz="3000" b="1" i="0" u="none" strike="noStrike" kern="0" cap="none" spc="0" normalizeH="0" noProof="0" dirty="0">
                <a:ln>
                  <a:noFill/>
                </a:ln>
                <a:solidFill>
                  <a:srgbClr val="FFC000"/>
                </a:solidFill>
                <a:effectLst/>
                <a:uLnTx/>
                <a:uFillTx/>
                <a:latin typeface="Times New Roman" panose="02020603050405020304" pitchFamily="18" charset="0"/>
              </a:rPr>
              <a:t> </a:t>
            </a:r>
            <a:r>
              <a:rPr kumimoji="0" lang="en-US" altLang="en-US" sz="3000" b="1" i="0" u="none" strike="noStrike" kern="0" cap="none" spc="0" normalizeH="0" noProof="0" dirty="0" err="1">
                <a:ln>
                  <a:noFill/>
                </a:ln>
                <a:solidFill>
                  <a:srgbClr val="FFC000"/>
                </a:solidFill>
                <a:effectLst/>
                <a:uLnTx/>
                <a:uFillTx/>
                <a:latin typeface="Times New Roman" panose="02020603050405020304" pitchFamily="18" charset="0"/>
              </a:rPr>
              <a:t>Hồng</a:t>
            </a:r>
            <a:r>
              <a:rPr kumimoji="0" lang="en-US" altLang="en-US" sz="3000" b="1" i="0" u="none" strike="noStrike" kern="0" cap="none" spc="0" normalizeH="0" noProof="0" dirty="0">
                <a:ln>
                  <a:noFill/>
                </a:ln>
                <a:solidFill>
                  <a:srgbClr val="FFC000"/>
                </a:solidFill>
                <a:effectLst/>
                <a:uLnTx/>
                <a:uFillTx/>
                <a:latin typeface="Times New Roman" panose="02020603050405020304" pitchFamily="18" charset="0"/>
              </a:rPr>
              <a:t> </a:t>
            </a:r>
            <a:r>
              <a:rPr kumimoji="0" lang="en-US" altLang="en-US" sz="3000" b="1" i="0" u="none" strike="noStrike" kern="0" cap="none" spc="0" normalizeH="0" noProof="0" dirty="0" err="1">
                <a:ln>
                  <a:noFill/>
                </a:ln>
                <a:solidFill>
                  <a:srgbClr val="FFC000"/>
                </a:solidFill>
                <a:effectLst/>
                <a:uLnTx/>
                <a:uFillTx/>
                <a:latin typeface="Times New Roman" panose="02020603050405020304" pitchFamily="18" charset="0"/>
              </a:rPr>
              <a:t>Phúc</a:t>
            </a:r>
            <a:endParaRPr kumimoji="0" lang="en-US" altLang="en-US" sz="3000" b="1" i="0" u="none" strike="noStrike" kern="0" cap="none" spc="0" normalizeH="0" noProof="0" dirty="0">
              <a:ln>
                <a:noFill/>
              </a:ln>
              <a:solidFill>
                <a:srgbClr val="FFC000"/>
              </a:solidFill>
              <a:effectLst/>
              <a:uLnTx/>
              <a:uFillTx/>
              <a:latin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1" i="0" u="none" strike="noStrike" kern="0" cap="none" spc="0" normalizeH="0" baseline="0" noProof="0" dirty="0" err="1">
                <a:ln>
                  <a:noFill/>
                </a:ln>
                <a:solidFill>
                  <a:srgbClr val="FFC000"/>
                </a:solidFill>
                <a:effectLst/>
                <a:uLnTx/>
                <a:uFillTx/>
                <a:latin typeface="Times New Roman" panose="02020603050405020304" pitchFamily="18" charset="0"/>
              </a:rPr>
              <a:t>Đối</a:t>
            </a:r>
            <a:r>
              <a:rPr kumimoji="0" lang="en-US" altLang="en-US" sz="3000" b="1" i="0" u="none" strike="noStrike" kern="0" cap="none" spc="0" normalizeH="0" baseline="0" noProof="0" dirty="0">
                <a:ln>
                  <a:noFill/>
                </a:ln>
                <a:solidFill>
                  <a:srgbClr val="FFC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C000"/>
                </a:solidFill>
                <a:effectLst/>
                <a:uLnTx/>
                <a:uFillTx/>
                <a:latin typeface="Times New Roman" panose="02020603050405020304" pitchFamily="18" charset="0"/>
              </a:rPr>
              <a:t>tượng</a:t>
            </a:r>
            <a:r>
              <a:rPr kumimoji="0" lang="en-US" altLang="en-US" sz="3000" b="1" i="0" u="none" strike="noStrike" kern="0" cap="none" spc="0" normalizeH="0" baseline="0" noProof="0" dirty="0">
                <a:ln>
                  <a:noFill/>
                </a:ln>
                <a:solidFill>
                  <a:srgbClr val="FFC000"/>
                </a:solidFill>
                <a:effectLst/>
                <a:uLnTx/>
                <a:uFillTx/>
                <a:latin typeface="Times New Roman" panose="02020603050405020304" pitchFamily="18" charset="0"/>
              </a:rPr>
              <a:t>: </a:t>
            </a:r>
            <a:r>
              <a:rPr lang="en-US" altLang="en-US" sz="3000" b="1" kern="0" dirty="0" err="1" smtClean="0">
                <a:solidFill>
                  <a:srgbClr val="FFC000"/>
                </a:solidFill>
              </a:rPr>
              <a:t>Trẻ</a:t>
            </a:r>
            <a:r>
              <a:rPr lang="en-US" altLang="en-US" sz="3000" b="1" kern="0" dirty="0" smtClean="0">
                <a:solidFill>
                  <a:srgbClr val="FFC000"/>
                </a:solidFill>
              </a:rPr>
              <a:t> 3-4 </a:t>
            </a:r>
            <a:r>
              <a:rPr lang="en-US" altLang="en-US" sz="3000" b="1" kern="0" dirty="0" err="1" smtClean="0">
                <a:solidFill>
                  <a:srgbClr val="FFC000"/>
                </a:solidFill>
              </a:rPr>
              <a:t>tuổi</a:t>
            </a:r>
            <a:r>
              <a:rPr kumimoji="0" lang="en-US" altLang="en-US" sz="3000" b="1" i="0" u="none" strike="noStrike" kern="0" cap="none" spc="0" normalizeH="0" baseline="0" noProof="0" dirty="0" smtClean="0">
                <a:ln>
                  <a:noFill/>
                </a:ln>
                <a:solidFill>
                  <a:srgbClr val="FFC000"/>
                </a:solidFill>
                <a:effectLst/>
                <a:uLnTx/>
                <a:uFillTx/>
                <a:latin typeface="Times New Roman" panose="02020603050405020304"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000" b="1" kern="0" dirty="0" err="1" smtClean="0">
                <a:solidFill>
                  <a:srgbClr val="FFC000"/>
                </a:solidFill>
              </a:rPr>
              <a:t>Dự</a:t>
            </a:r>
            <a:r>
              <a:rPr lang="en-US" altLang="en-US" sz="3000" b="1" kern="0" dirty="0" smtClean="0">
                <a:solidFill>
                  <a:srgbClr val="FFC000"/>
                </a:solidFill>
              </a:rPr>
              <a:t> </a:t>
            </a:r>
            <a:r>
              <a:rPr lang="en-US" altLang="en-US" sz="3000" b="1" kern="0" dirty="0" err="1" smtClean="0">
                <a:solidFill>
                  <a:srgbClr val="FFC000"/>
                </a:solidFill>
              </a:rPr>
              <a:t>kiến</a:t>
            </a:r>
            <a:r>
              <a:rPr lang="en-US" altLang="en-US" sz="3000" b="1" kern="0" dirty="0" smtClean="0">
                <a:solidFill>
                  <a:srgbClr val="FFC000"/>
                </a:solidFill>
              </a:rPr>
              <a:t> </a:t>
            </a:r>
            <a:r>
              <a:rPr lang="en-US" altLang="en-US" sz="3000" b="1" kern="0" dirty="0" err="1" smtClean="0">
                <a:solidFill>
                  <a:srgbClr val="FFC000"/>
                </a:solidFill>
              </a:rPr>
              <a:t>thời</a:t>
            </a:r>
            <a:r>
              <a:rPr lang="en-US" altLang="en-US" sz="3000" b="1" kern="0" dirty="0" smtClean="0">
                <a:solidFill>
                  <a:srgbClr val="FFC000"/>
                </a:solidFill>
              </a:rPr>
              <a:t> </a:t>
            </a:r>
            <a:r>
              <a:rPr lang="en-US" altLang="en-US" sz="3000" b="1" kern="0" dirty="0" err="1" smtClean="0">
                <a:solidFill>
                  <a:srgbClr val="FFC000"/>
                </a:solidFill>
              </a:rPr>
              <a:t>gian</a:t>
            </a:r>
            <a:r>
              <a:rPr lang="en-US" altLang="en-US" sz="3000" b="1" kern="0" dirty="0" smtClean="0">
                <a:solidFill>
                  <a:srgbClr val="FFC000"/>
                </a:solidFill>
              </a:rPr>
              <a:t>: 20-25 </a:t>
            </a:r>
            <a:r>
              <a:rPr lang="en-US" altLang="en-US" sz="3000" b="1" kern="0" dirty="0" err="1" smtClean="0">
                <a:solidFill>
                  <a:srgbClr val="FFC000"/>
                </a:solidFill>
              </a:rPr>
              <a:t>phút</a:t>
            </a:r>
            <a:endParaRPr kumimoji="0" lang="en-US" altLang="en-US" sz="3000" b="1" i="0" u="none" strike="noStrike" kern="0" cap="none" spc="0" normalizeH="0" baseline="0" noProof="0" dirty="0">
              <a:ln>
                <a:noFill/>
              </a:ln>
              <a:solidFill>
                <a:srgbClr val="FFC000"/>
              </a:solidFill>
              <a:effectLst/>
              <a:uLnTx/>
              <a:uFillTx/>
              <a:latin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0" cap="none" spc="0" normalizeH="0" baseline="0" noProof="0" dirty="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30302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6" descr="1">
            <a:extLst>
              <a:ext uri="{FF2B5EF4-FFF2-40B4-BE49-F238E27FC236}">
                <a16:creationId xmlns:a16="http://schemas.microsoft.com/office/drawing/2014/main" xmlns="" id="{0CBB6D39-3C6E-434A-8D1F-7CC4BA14C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7" descr="SPARKLES">
            <a:extLst>
              <a:ext uri="{FF2B5EF4-FFF2-40B4-BE49-F238E27FC236}">
                <a16:creationId xmlns:a16="http://schemas.microsoft.com/office/drawing/2014/main" xmlns="" id="{7C983426-6A0E-4554-B6DA-3FD32F0FEE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95400"/>
            <a:ext cx="1514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8" descr="SPARKLES">
            <a:extLst>
              <a:ext uri="{FF2B5EF4-FFF2-40B4-BE49-F238E27FC236}">
                <a16:creationId xmlns:a16="http://schemas.microsoft.com/office/drawing/2014/main" xmlns="" id="{805985A2-BDD4-4E27-82CE-293830C9F0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33400"/>
            <a:ext cx="28098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8" descr="xx">
            <a:extLst>
              <a:ext uri="{FF2B5EF4-FFF2-40B4-BE49-F238E27FC236}">
                <a16:creationId xmlns:a16="http://schemas.microsoft.com/office/drawing/2014/main" xmlns="" id="{FE55D72A-C06B-4EA6-96BE-0E606DC76F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44" y="-312234"/>
            <a:ext cx="12346744" cy="717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7" name="Group 13">
            <a:extLst>
              <a:ext uri="{FF2B5EF4-FFF2-40B4-BE49-F238E27FC236}">
                <a16:creationId xmlns:a16="http://schemas.microsoft.com/office/drawing/2014/main" xmlns="" id="{F1DC1ED5-D8FA-4899-94CA-3E19E8242B72}"/>
              </a:ext>
            </a:extLst>
          </p:cNvPr>
          <p:cNvGrpSpPr>
            <a:grpSpLocks/>
          </p:cNvGrpSpPr>
          <p:nvPr/>
        </p:nvGrpSpPr>
        <p:grpSpPr bwMode="auto">
          <a:xfrm>
            <a:off x="0" y="-107853"/>
            <a:ext cx="12192000" cy="6921305"/>
            <a:chOff x="0" y="0"/>
            <a:chExt cx="5760" cy="3720"/>
          </a:xfrm>
        </p:grpSpPr>
        <p:pic>
          <p:nvPicPr>
            <p:cNvPr id="6158" name="Picture 6" descr="nen">
              <a:extLst>
                <a:ext uri="{FF2B5EF4-FFF2-40B4-BE49-F238E27FC236}">
                  <a16:creationId xmlns:a16="http://schemas.microsoft.com/office/drawing/2014/main" xmlns="" id="{60B42A07-CDC8-41C9-A002-A42B7B36E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7" descr="v2">
              <a:extLst>
                <a:ext uri="{FF2B5EF4-FFF2-40B4-BE49-F238E27FC236}">
                  <a16:creationId xmlns:a16="http://schemas.microsoft.com/office/drawing/2014/main" xmlns="" id="{82EFCA17-3C43-4E43-A4D2-B72CDDB7FF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 y="2256"/>
              <a:ext cx="67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8" descr="v1">
              <a:extLst>
                <a:ext uri="{FF2B5EF4-FFF2-40B4-BE49-F238E27FC236}">
                  <a16:creationId xmlns:a16="http://schemas.microsoft.com/office/drawing/2014/main" xmlns="" id="{063366D6-E7B5-48B2-BB91-3E4E4ABE5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384">
              <a:off x="3984" y="1680"/>
              <a:ext cx="79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9" descr="v2">
              <a:extLst>
                <a:ext uri="{FF2B5EF4-FFF2-40B4-BE49-F238E27FC236}">
                  <a16:creationId xmlns:a16="http://schemas.microsoft.com/office/drawing/2014/main" xmlns="" id="{30CA79BC-C32E-43FF-9BEB-D2A429446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54228">
              <a:off x="1248" y="1872"/>
              <a:ext cx="67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0" descr="v1">
              <a:extLst>
                <a:ext uri="{FF2B5EF4-FFF2-40B4-BE49-F238E27FC236}">
                  <a16:creationId xmlns:a16="http://schemas.microsoft.com/office/drawing/2014/main" xmlns="" id="{7057CE82-3F7C-43A1-8FC7-AA42454F3B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04357">
              <a:off x="1824" y="1296"/>
              <a:ext cx="79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1" descr="v2">
              <a:extLst>
                <a:ext uri="{FF2B5EF4-FFF2-40B4-BE49-F238E27FC236}">
                  <a16:creationId xmlns:a16="http://schemas.microsoft.com/office/drawing/2014/main" xmlns="" id="{8CDD688B-5447-4DAB-87A6-38795A8EF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54228">
              <a:off x="2784" y="1392"/>
              <a:ext cx="787"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12" descr="v1">
              <a:extLst>
                <a:ext uri="{FF2B5EF4-FFF2-40B4-BE49-F238E27FC236}">
                  <a16:creationId xmlns:a16="http://schemas.microsoft.com/office/drawing/2014/main" xmlns="" id="{EAC0ECE6-55A9-4982-8354-CD1C928F70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04357">
              <a:off x="3438" y="836"/>
              <a:ext cx="54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8" name="Picture 24" descr="x">
            <a:extLst>
              <a:ext uri="{FF2B5EF4-FFF2-40B4-BE49-F238E27FC236}">
                <a16:creationId xmlns:a16="http://schemas.microsoft.com/office/drawing/2014/main" xmlns="" id="{08E8C504-699C-4A4E-AFFE-6D21163E476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37213" y="3505200"/>
            <a:ext cx="16017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5" descr="x">
            <a:extLst>
              <a:ext uri="{FF2B5EF4-FFF2-40B4-BE49-F238E27FC236}">
                <a16:creationId xmlns:a16="http://schemas.microsoft.com/office/drawing/2014/main" xmlns="" id="{4C3CD6FE-456A-428A-9F0C-6091821EADC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89813" y="3352800"/>
            <a:ext cx="16017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6" descr="x">
            <a:extLst>
              <a:ext uri="{FF2B5EF4-FFF2-40B4-BE49-F238E27FC236}">
                <a16:creationId xmlns:a16="http://schemas.microsoft.com/office/drawing/2014/main" xmlns="" id="{660D3EE8-5B84-4710-A6C5-E4E159076A7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2286000"/>
            <a:ext cx="16017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7" descr="x">
            <a:extLst>
              <a:ext uri="{FF2B5EF4-FFF2-40B4-BE49-F238E27FC236}">
                <a16:creationId xmlns:a16="http://schemas.microsoft.com/office/drawing/2014/main" xmlns="" id="{706F60B2-844A-4605-9FBE-9DEBD24F67C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9113" y="2590800"/>
            <a:ext cx="153828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8" descr="x">
            <a:extLst>
              <a:ext uri="{FF2B5EF4-FFF2-40B4-BE49-F238E27FC236}">
                <a16:creationId xmlns:a16="http://schemas.microsoft.com/office/drawing/2014/main" xmlns="" id="{8B89B501-42C3-4FB5-9270-4BC2BE8A45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38400" y="2819400"/>
            <a:ext cx="153828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9" descr="x">
            <a:extLst>
              <a:ext uri="{FF2B5EF4-FFF2-40B4-BE49-F238E27FC236}">
                <a16:creationId xmlns:a16="http://schemas.microsoft.com/office/drawing/2014/main" xmlns="" id="{CE894A7C-2B52-4297-A6D9-FE4EB2888F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45861" flipH="1">
            <a:off x="2743200" y="1257300"/>
            <a:ext cx="12239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0" descr="x">
            <a:extLst>
              <a:ext uri="{FF2B5EF4-FFF2-40B4-BE49-F238E27FC236}">
                <a16:creationId xmlns:a16="http://schemas.microsoft.com/office/drawing/2014/main" xmlns="" id="{BC41D5AF-2F86-456B-B80B-BE2C90C421A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066800"/>
            <a:ext cx="12239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1" descr="x">
            <a:extLst>
              <a:ext uri="{FF2B5EF4-FFF2-40B4-BE49-F238E27FC236}">
                <a16:creationId xmlns:a16="http://schemas.microsoft.com/office/drawing/2014/main" xmlns="" id="{1D4373D5-D412-4BA8-BEC0-102DB6610F7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81638" y="685800"/>
            <a:ext cx="122396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2" descr="x">
            <a:extLst>
              <a:ext uri="{FF2B5EF4-FFF2-40B4-BE49-F238E27FC236}">
                <a16:creationId xmlns:a16="http://schemas.microsoft.com/office/drawing/2014/main" xmlns="" id="{67B86471-40E6-4222-8C66-4F401EB6389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95500"/>
            <a:ext cx="1412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3" descr="x">
            <a:extLst>
              <a:ext uri="{FF2B5EF4-FFF2-40B4-BE49-F238E27FC236}">
                <a16:creationId xmlns:a16="http://schemas.microsoft.com/office/drawing/2014/main" xmlns="" id="{084C5200-EFB9-4649-B86C-B2D1D661AC3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59039">
            <a:off x="7426325" y="1219200"/>
            <a:ext cx="1412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8" descr="n2">
            <a:extLst>
              <a:ext uri="{FF2B5EF4-FFF2-40B4-BE49-F238E27FC236}">
                <a16:creationId xmlns:a16="http://schemas.microsoft.com/office/drawing/2014/main" xmlns="" id="{D1D47D2F-CA4F-4F6C-A953-C13984893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9" descr="x">
            <a:extLst>
              <a:ext uri="{FF2B5EF4-FFF2-40B4-BE49-F238E27FC236}">
                <a16:creationId xmlns:a16="http://schemas.microsoft.com/office/drawing/2014/main" xmlns="" id="{43C47693-464A-4C63-949A-15BC8B6CB6F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85816"/>
            <a:ext cx="442753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46">
            <a:extLst>
              <a:ext uri="{FF2B5EF4-FFF2-40B4-BE49-F238E27FC236}">
                <a16:creationId xmlns:a16="http://schemas.microsoft.com/office/drawing/2014/main" xmlns="" id="{CEDB7186-8E4D-43C0-99DF-C1F574D6E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thx">
            <a:extLst>
              <a:ext uri="{FF2B5EF4-FFF2-40B4-BE49-F238E27FC236}">
                <a16:creationId xmlns:a16="http://schemas.microsoft.com/office/drawing/2014/main" xmlns="" id="{9DCB802F-6475-498F-B0D9-611A109720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57200"/>
            <a:ext cx="3070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x">
            <a:extLst>
              <a:ext uri="{FF2B5EF4-FFF2-40B4-BE49-F238E27FC236}">
                <a16:creationId xmlns:a16="http://schemas.microsoft.com/office/drawing/2014/main" xmlns="" id="{77891951-9076-4417-8196-D69AD5907AA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276600"/>
            <a:ext cx="1412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 descr="roses_swaying_back_an_a_mc">
            <a:hlinkClick r:id="rId5"/>
            <a:extLst>
              <a:ext uri="{FF2B5EF4-FFF2-40B4-BE49-F238E27FC236}">
                <a16:creationId xmlns:a16="http://schemas.microsoft.com/office/drawing/2014/main" xmlns="" id="{BC0B2F4E-7404-44E9-8214-D07F0B11B34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505200"/>
            <a:ext cx="13430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4" descr="roses_swaying_back_an_a_mc">
            <a:hlinkClick r:id="rId5"/>
            <a:extLst>
              <a:ext uri="{FF2B5EF4-FFF2-40B4-BE49-F238E27FC236}">
                <a16:creationId xmlns:a16="http://schemas.microsoft.com/office/drawing/2014/main" xmlns="" id="{F8C6DD05-CD9B-4623-BC6B-178FF6A39A9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505200"/>
            <a:ext cx="21812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E9FB8-3ABA-45CC-805A-4A4F2ED6C4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0C25A55-C70E-43BC-A821-E0F2E0A31858}"/>
              </a:ext>
            </a:extLst>
          </p:cNvPr>
          <p:cNvSpPr>
            <a:spLocks noGrp="1"/>
          </p:cNvSpPr>
          <p:nvPr>
            <p:ph idx="1"/>
          </p:nvPr>
        </p:nvSpPr>
        <p:spPr/>
        <p:txBody>
          <a:bodyPr/>
          <a:lstStyle/>
          <a:p>
            <a:endParaRPr lang="en-US"/>
          </a:p>
        </p:txBody>
      </p:sp>
      <p:pic>
        <p:nvPicPr>
          <p:cNvPr id="4" name="Content Placeholder 12">
            <a:extLst>
              <a:ext uri="{FF2B5EF4-FFF2-40B4-BE49-F238E27FC236}">
                <a16:creationId xmlns:a16="http://schemas.microsoft.com/office/drawing/2014/main" xmlns="" id="{171E723A-679B-4359-91FB-421ADFC12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368B19E7-B3A6-4EE9-87E6-452A4CF4B8D7}"/>
              </a:ext>
            </a:extLst>
          </p:cNvPr>
          <p:cNvSpPr/>
          <p:nvPr/>
        </p:nvSpPr>
        <p:spPr>
          <a:xfrm>
            <a:off x="2020099" y="1255957"/>
            <a:ext cx="7799150" cy="1224951"/>
          </a:xfrm>
          <a:prstGeom prst="rect">
            <a:avLst/>
          </a:prstGeom>
        </p:spPr>
        <p:txBody>
          <a:bodyPr wrap="square">
            <a:spAutoFit/>
          </a:bodyPr>
          <a:lstStyle/>
          <a:p>
            <a:pPr indent="-1905">
              <a:lnSpc>
                <a:spcPct val="115000"/>
              </a:lnSpc>
              <a:spcAft>
                <a:spcPts val="0"/>
              </a:spcAft>
              <a:tabLst>
                <a:tab pos="1967230" algn="l"/>
              </a:tabLst>
            </a:pPr>
            <a:r>
              <a:rPr lang="en-US"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lần</a:t>
            </a:r>
            <a:r>
              <a:rPr lang="en-US" sz="3200" dirty="0">
                <a:latin typeface="Times New Roman" panose="02020603050405020304" pitchFamily="18" charset="0"/>
                <a:ea typeface="Times New Roman" panose="02020603050405020304" pitchFamily="18" charset="0"/>
              </a:rPr>
              <a:t> 2: </a:t>
            </a:r>
            <a:r>
              <a:rPr lang="en-US" sz="3200" dirty="0" err="1" smtClean="0">
                <a:latin typeface="Times New Roman" panose="02020603050405020304" pitchFamily="18" charset="0"/>
                <a:ea typeface="Times New Roman" panose="02020603050405020304" pitchFamily="18" charset="0"/>
              </a:rPr>
              <a:t>Kết</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hợp</a:t>
            </a:r>
            <a:r>
              <a:rPr lang="en-US" sz="3200" dirty="0" smtClean="0">
                <a:latin typeface="Times New Roman" panose="02020603050405020304" pitchFamily="18" charset="0"/>
                <a:ea typeface="Times New Roman" panose="02020603050405020304" pitchFamily="18" charset="0"/>
              </a:rPr>
              <a:t> video </a:t>
            </a:r>
            <a:r>
              <a:rPr lang="en-US" sz="3200" dirty="0">
                <a:latin typeface="Times New Roman" panose="02020603050405020304" pitchFamily="18" charset="0"/>
                <a:ea typeface="Times New Roman" panose="02020603050405020304" pitchFamily="18" charset="0"/>
              </a:rPr>
              <a:t>minh </a:t>
            </a:r>
            <a:r>
              <a:rPr lang="en-US" sz="3200" dirty="0" err="1">
                <a:latin typeface="Times New Roman" panose="02020603050405020304" pitchFamily="18" charset="0"/>
                <a:ea typeface="Times New Roman" panose="02020603050405020304" pitchFamily="18" charset="0"/>
              </a:rPr>
              <a:t>họa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t>
            </a:r>
            <a:r>
              <a:rPr lang="vi-VN" sz="3200" dirty="0">
                <a:latin typeface="Times New Roman" panose="02020603050405020304" pitchFamily="18" charset="0"/>
                <a:ea typeface="Times New Roman" panose="02020603050405020304" pitchFamily="18" charset="0"/>
              </a:rPr>
              <a:t>ơ</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Đàn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gà</a:t>
            </a:r>
            <a:r>
              <a:rPr lang="en-US" sz="3200" dirty="0">
                <a:latin typeface="Times New Roman" panose="02020603050405020304" pitchFamily="18" charset="0"/>
                <a:ea typeface="Times New Roman" panose="02020603050405020304" pitchFamily="18" charset="0"/>
              </a:rPr>
              <a:t> con”.</a:t>
            </a:r>
          </a:p>
        </p:txBody>
      </p:sp>
    </p:spTree>
    <p:extLst>
      <p:ext uri="{BB962C8B-B14F-4D97-AF65-F5344CB8AC3E}">
        <p14:creationId xmlns:p14="http://schemas.microsoft.com/office/powerpoint/2010/main" val="264496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EAF1C-6128-40DB-819B-0CB0AC948773}"/>
              </a:ext>
            </a:extLst>
          </p:cNvPr>
          <p:cNvSpPr>
            <a:spLocks noGrp="1"/>
          </p:cNvSpPr>
          <p:nvPr>
            <p:ph type="title"/>
          </p:nvPr>
        </p:nvSpPr>
        <p:spPr/>
        <p:txBody>
          <a:bodyPr/>
          <a:lstStyle/>
          <a:p>
            <a:endParaRPr lang="en-US"/>
          </a:p>
        </p:txBody>
      </p:sp>
      <p:pic>
        <p:nvPicPr>
          <p:cNvPr id="4" name="Bài thơ- Đàn gà con (online-video-cutter.com) (1)">
            <a:hlinkClick r:id="" action="ppaction://media"/>
            <a:extLst>
              <a:ext uri="{FF2B5EF4-FFF2-40B4-BE49-F238E27FC236}">
                <a16:creationId xmlns:a16="http://schemas.microsoft.com/office/drawing/2014/main" xmlns="" id="{1EBE0BCE-976A-4897-A8D2-BF320C1E25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Tree>
    <p:extLst>
      <p:ext uri="{BB962C8B-B14F-4D97-AF65-F5344CB8AC3E}">
        <p14:creationId xmlns:p14="http://schemas.microsoft.com/office/powerpoint/2010/main" val="303362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7CB1D-616F-4F7E-8C59-085455ED22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DF1AD0F-243B-4801-9309-C192AA2BD4BB}"/>
              </a:ext>
            </a:extLst>
          </p:cNvPr>
          <p:cNvSpPr>
            <a:spLocks noGrp="1"/>
          </p:cNvSpPr>
          <p:nvPr>
            <p:ph idx="1"/>
          </p:nvPr>
        </p:nvSpPr>
        <p:spPr/>
        <p:txBody>
          <a:bodyPr/>
          <a:lstStyle/>
          <a:p>
            <a:endParaRPr lang="en-US"/>
          </a:p>
        </p:txBody>
      </p:sp>
      <p:pic>
        <p:nvPicPr>
          <p:cNvPr id="4" name="Content Placeholder 12">
            <a:extLst>
              <a:ext uri="{FF2B5EF4-FFF2-40B4-BE49-F238E27FC236}">
                <a16:creationId xmlns:a16="http://schemas.microsoft.com/office/drawing/2014/main" xmlns="" id="{BE62B2B8-BA52-4BB2-857F-DE013B46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39" y="-234175"/>
            <a:ext cx="12192000" cy="6858000"/>
          </a:xfrm>
          <a:prstGeom prst="rect">
            <a:avLst/>
          </a:prstGeom>
        </p:spPr>
      </p:pic>
      <p:sp>
        <p:nvSpPr>
          <p:cNvPr id="5" name="Rectangle 4">
            <a:extLst>
              <a:ext uri="{FF2B5EF4-FFF2-40B4-BE49-F238E27FC236}">
                <a16:creationId xmlns:a16="http://schemas.microsoft.com/office/drawing/2014/main" xmlns="" id="{A22CF5CE-B369-429E-AFA4-661555320E96}"/>
              </a:ext>
            </a:extLst>
          </p:cNvPr>
          <p:cNvSpPr/>
          <p:nvPr/>
        </p:nvSpPr>
        <p:spPr>
          <a:xfrm>
            <a:off x="1369254" y="1791354"/>
            <a:ext cx="9725465" cy="2428357"/>
          </a:xfrm>
          <a:prstGeom prst="rect">
            <a:avLst/>
          </a:prstGeom>
        </p:spPr>
        <p:txBody>
          <a:bodyPr wrap="square">
            <a:spAutoFit/>
          </a:bodyPr>
          <a:lstStyle/>
          <a:p>
            <a:pPr indent="-1905">
              <a:lnSpc>
                <a:spcPct val="115000"/>
              </a:lnSpc>
              <a:spcAft>
                <a:spcPts val="0"/>
              </a:spcAft>
            </a:pPr>
            <a:r>
              <a:rPr lang="en-US" sz="6600" b="1" dirty="0">
                <a:solidFill>
                  <a:srgbClr val="FF0000"/>
                </a:solidFill>
                <a:latin typeface="Times New Roman" panose="02020603050405020304" pitchFamily="18" charset="0"/>
                <a:ea typeface="Times New Roman" panose="02020603050405020304" pitchFamily="18" charset="0"/>
              </a:rPr>
              <a:t>* </a:t>
            </a:r>
            <a:r>
              <a:rPr lang="en-US" sz="6600" b="1" dirty="0" err="1">
                <a:solidFill>
                  <a:srgbClr val="FF0000"/>
                </a:solidFill>
                <a:latin typeface="Times New Roman" panose="02020603050405020304" pitchFamily="18" charset="0"/>
                <a:ea typeface="Times New Roman" panose="02020603050405020304" pitchFamily="18" charset="0"/>
              </a:rPr>
              <a:t>Đàm</a:t>
            </a:r>
            <a:r>
              <a:rPr lang="en-US" sz="6600" b="1" dirty="0">
                <a:solidFill>
                  <a:srgbClr val="FF0000"/>
                </a:solidFill>
                <a:latin typeface="Times New Roman" panose="02020603050405020304" pitchFamily="18" charset="0"/>
                <a:ea typeface="Times New Roman" panose="02020603050405020304" pitchFamily="18" charset="0"/>
              </a:rPr>
              <a:t> </a:t>
            </a:r>
            <a:r>
              <a:rPr lang="en-US" sz="6600" b="1" dirty="0" err="1" smtClean="0">
                <a:solidFill>
                  <a:srgbClr val="FF0000"/>
                </a:solidFill>
                <a:latin typeface="Times New Roman" panose="02020603050405020304" pitchFamily="18" charset="0"/>
                <a:ea typeface="Times New Roman" panose="02020603050405020304" pitchFamily="18" charset="0"/>
              </a:rPr>
              <a:t>thoại</a:t>
            </a:r>
            <a:r>
              <a:rPr lang="en-US" sz="6600" b="1" dirty="0" smtClean="0">
                <a:solidFill>
                  <a:srgbClr val="FF0000"/>
                </a:solidFill>
                <a:latin typeface="Times New Roman" panose="02020603050405020304" pitchFamily="18" charset="0"/>
                <a:ea typeface="Times New Roman" panose="02020603050405020304" pitchFamily="18" charset="0"/>
              </a:rPr>
              <a:t> </a:t>
            </a:r>
            <a:r>
              <a:rPr lang="en-US" sz="6600" b="1" dirty="0" err="1" smtClean="0">
                <a:solidFill>
                  <a:srgbClr val="FF0000"/>
                </a:solidFill>
                <a:latin typeface="Times New Roman" panose="02020603050405020304" pitchFamily="18" charset="0"/>
                <a:ea typeface="Times New Roman" panose="02020603050405020304" pitchFamily="18" charset="0"/>
              </a:rPr>
              <a:t>tìm</a:t>
            </a:r>
            <a:r>
              <a:rPr lang="en-US" sz="6600" b="1" dirty="0" smtClean="0">
                <a:solidFill>
                  <a:srgbClr val="FF0000"/>
                </a:solidFill>
                <a:latin typeface="Times New Roman" panose="02020603050405020304" pitchFamily="18" charset="0"/>
                <a:ea typeface="Times New Roman" panose="02020603050405020304" pitchFamily="18" charset="0"/>
              </a:rPr>
              <a:t> </a:t>
            </a:r>
            <a:r>
              <a:rPr lang="en-US" sz="6600" b="1" dirty="0" err="1" smtClean="0">
                <a:solidFill>
                  <a:srgbClr val="FF0000"/>
                </a:solidFill>
                <a:latin typeface="Times New Roman" panose="02020603050405020304" pitchFamily="18" charset="0"/>
                <a:ea typeface="Times New Roman" panose="02020603050405020304" pitchFamily="18" charset="0"/>
              </a:rPr>
              <a:t>hiểu</a:t>
            </a:r>
            <a:r>
              <a:rPr lang="en-US" sz="6600" b="1" dirty="0" smtClean="0">
                <a:solidFill>
                  <a:srgbClr val="FF0000"/>
                </a:solidFill>
                <a:latin typeface="Times New Roman" panose="02020603050405020304" pitchFamily="18" charset="0"/>
                <a:ea typeface="Times New Roman" panose="02020603050405020304" pitchFamily="18" charset="0"/>
              </a:rPr>
              <a:t> </a:t>
            </a:r>
            <a:r>
              <a:rPr lang="en-US" sz="6600" b="1" dirty="0" err="1" smtClean="0">
                <a:solidFill>
                  <a:srgbClr val="FF0000"/>
                </a:solidFill>
                <a:latin typeface="Times New Roman" panose="02020603050405020304" pitchFamily="18" charset="0"/>
                <a:ea typeface="Times New Roman" panose="02020603050405020304" pitchFamily="18" charset="0"/>
              </a:rPr>
              <a:t>nội</a:t>
            </a:r>
            <a:r>
              <a:rPr lang="en-US" sz="6600" b="1" dirty="0" smtClean="0">
                <a:solidFill>
                  <a:srgbClr val="FF0000"/>
                </a:solidFill>
                <a:latin typeface="Times New Roman" panose="02020603050405020304" pitchFamily="18" charset="0"/>
                <a:ea typeface="Times New Roman" panose="02020603050405020304" pitchFamily="18" charset="0"/>
              </a:rPr>
              <a:t> dung </a:t>
            </a:r>
            <a:r>
              <a:rPr lang="en-US" sz="6600" b="1" dirty="0" err="1" smtClean="0">
                <a:solidFill>
                  <a:srgbClr val="FF0000"/>
                </a:solidFill>
                <a:latin typeface="Times New Roman" panose="02020603050405020304" pitchFamily="18" charset="0"/>
                <a:ea typeface="Times New Roman" panose="02020603050405020304" pitchFamily="18" charset="0"/>
              </a:rPr>
              <a:t>bài</a:t>
            </a:r>
            <a:r>
              <a:rPr lang="en-US" sz="6600" b="1" dirty="0" smtClean="0">
                <a:solidFill>
                  <a:srgbClr val="FF0000"/>
                </a:solidFill>
                <a:latin typeface="Times New Roman" panose="02020603050405020304" pitchFamily="18" charset="0"/>
                <a:ea typeface="Times New Roman" panose="02020603050405020304" pitchFamily="18" charset="0"/>
              </a:rPr>
              <a:t> </a:t>
            </a:r>
            <a:r>
              <a:rPr lang="en-US" sz="6600" b="1" dirty="0" err="1" smtClean="0">
                <a:solidFill>
                  <a:srgbClr val="FF0000"/>
                </a:solidFill>
                <a:latin typeface="Times New Roman" panose="02020603050405020304" pitchFamily="18" charset="0"/>
                <a:ea typeface="Times New Roman" panose="02020603050405020304" pitchFamily="18" charset="0"/>
              </a:rPr>
              <a:t>thơ</a:t>
            </a:r>
            <a:r>
              <a:rPr lang="en-US" sz="6600" b="1" dirty="0" smtClean="0">
                <a:solidFill>
                  <a:srgbClr val="FF0000"/>
                </a:solidFill>
                <a:latin typeface="Times New Roman" panose="02020603050405020304" pitchFamily="18" charset="0"/>
                <a:ea typeface="Times New Roman" panose="02020603050405020304" pitchFamily="18" charset="0"/>
              </a:rPr>
              <a:t>.</a:t>
            </a:r>
            <a:endParaRPr lang="en-US" sz="66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09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indent="-1905">
              <a:lnSpc>
                <a:spcPct val="115000"/>
              </a:lnSpc>
              <a:spcAft>
                <a:spcPts val="0"/>
              </a:spcAft>
            </a:pPr>
            <a:r>
              <a:rPr lang="en-US" dirty="0" err="1" smtClean="0">
                <a:latin typeface="Times New Roman" panose="02020603050405020304" pitchFamily="18" charset="0"/>
                <a:ea typeface="Times New Roman" panose="02020603050405020304" pitchFamily="18" charset="0"/>
              </a:rPr>
              <a:t>Câu</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hỏi</a:t>
            </a:r>
            <a:r>
              <a:rPr lang="en-US" dirty="0" smtClean="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Từ</a:t>
            </a:r>
            <a:r>
              <a:rPr lang="en-US" dirty="0">
                <a:latin typeface="Times New Roman" panose="02020603050405020304" pitchFamily="18" charset="0"/>
                <a:ea typeface="Times New Roman" panose="02020603050405020304" pitchFamily="18" charset="0"/>
              </a:rPr>
              <a:t> 10 </a:t>
            </a:r>
            <a:r>
              <a:rPr lang="en-US" dirty="0" err="1">
                <a:latin typeface="Times New Roman" panose="02020603050405020304" pitchFamily="18" charset="0"/>
                <a:ea typeface="Times New Roman" panose="02020603050405020304" pitchFamily="18" charset="0"/>
              </a:rPr>
              <a:t>quả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mẹ</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ấp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gà</a:t>
            </a:r>
            <a:r>
              <a:rPr lang="en-US" dirty="0">
                <a:latin typeface="Times New Roman" panose="02020603050405020304" pitchFamily="18" charset="0"/>
                <a:ea typeface="Times New Roman" panose="02020603050405020304" pitchFamily="18" charset="0"/>
              </a:rPr>
              <a:t> con? ( 10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gà</a:t>
            </a:r>
            <a:r>
              <a:rPr lang="en-US" dirty="0">
                <a:latin typeface="Times New Roman" panose="02020603050405020304" pitchFamily="18" charset="0"/>
                <a:ea typeface="Times New Roman" panose="02020603050405020304" pitchFamily="18" charset="0"/>
              </a:rPr>
              <a:t> con)</a:t>
            </a:r>
            <a:endParaRPr lang="en-US" dirty="0">
              <a:latin typeface="Times New Roman" panose="02020603050405020304" pitchFamily="18" charset="0"/>
              <a:ea typeface="Times New Roman" panose="02020603050405020304" pitchFamily="18" charset="0"/>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211" y="1748902"/>
            <a:ext cx="12035884" cy="522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916" y="2099873"/>
            <a:ext cx="1414462"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205" y="2134489"/>
            <a:ext cx="1442187" cy="175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9342" y="3375055"/>
            <a:ext cx="1409273" cy="171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4392" y="4534035"/>
            <a:ext cx="15367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19" y="3677579"/>
            <a:ext cx="1414462"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454" y="2297151"/>
            <a:ext cx="1414462" cy="158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611" y="4230373"/>
            <a:ext cx="1414462"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2142" y="2007220"/>
            <a:ext cx="1320063" cy="167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312" y="2495549"/>
            <a:ext cx="1414462"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799" y="3525179"/>
            <a:ext cx="15367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5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randombar(horizontal)">
                                      <p:cBhvr>
                                        <p:cTn id="36" dur="500"/>
                                        <p:tgtEl>
                                          <p:spTgt spid="1029"/>
                                        </p:tgtEl>
                                      </p:cBhvr>
                                    </p:animEffect>
                                  </p:childTnLst>
                                </p:cTn>
                              </p:par>
                              <p:par>
                                <p:cTn id="37" presetID="14" presetClass="entr" presetSubtype="1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randombar(horizontal)">
                                      <p:cBhvr>
                                        <p:cTn id="39" dur="500"/>
                                        <p:tgtEl>
                                          <p:spTgt spid="1030"/>
                                        </p:tgtEl>
                                      </p:cBhvr>
                                    </p:animEffect>
                                  </p:childTnLst>
                                </p:cTn>
                              </p:par>
                              <p:par>
                                <p:cTn id="40" presetID="14" presetClass="entr" presetSubtype="1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922" y="434899"/>
            <a:ext cx="11028556" cy="1739578"/>
          </a:xfrm>
        </p:spPr>
        <p:txBody>
          <a:bodyPr>
            <a:normAutofit fontScale="90000"/>
          </a:bodyPr>
          <a:lstStyle/>
          <a:p>
            <a:pPr lvl="0" indent="-1905">
              <a:lnSpc>
                <a:spcPct val="115000"/>
              </a:lnSpc>
              <a:spcBef>
                <a:spcPts val="0"/>
              </a:spcBef>
            </a:pPr>
            <a:r>
              <a:rPr lang="en-US" sz="3200" spc="0" dirty="0" smtClean="0">
                <a:solidFill>
                  <a:prstClr val="black"/>
                </a:solidFill>
                <a:latin typeface="Times New Roman" panose="02020603050405020304" pitchFamily="18" charset="0"/>
                <a:ea typeface="Times New Roman" panose="02020603050405020304" pitchFamily="18" charset="0"/>
                <a:cs typeface="+mn-cs"/>
              </a:rPr>
              <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a:solidFill>
                  <a:prstClr val="black"/>
                </a:solidFill>
                <a:latin typeface="Times New Roman" panose="02020603050405020304" pitchFamily="18" charset="0"/>
                <a:ea typeface="Times New Roman" panose="02020603050405020304" pitchFamily="18" charset="0"/>
                <a:cs typeface="+mn-cs"/>
              </a:rPr>
              <a:t/>
            </a:r>
            <a:br>
              <a:rPr lang="en-US" sz="3200" spc="0" dirty="0">
                <a:solidFill>
                  <a:prstClr val="black"/>
                </a:solidFill>
                <a:latin typeface="Times New Roman" panose="02020603050405020304" pitchFamily="18" charset="0"/>
                <a:ea typeface="Times New Roman" panose="02020603050405020304" pitchFamily="18" charset="0"/>
                <a:cs typeface="+mn-cs"/>
              </a:rPr>
            </a:br>
            <a:r>
              <a:rPr lang="en-US" sz="3200" spc="0" dirty="0" smtClean="0">
                <a:solidFill>
                  <a:prstClr val="black"/>
                </a:solidFill>
                <a:latin typeface="Times New Roman" panose="02020603050405020304" pitchFamily="18" charset="0"/>
                <a:ea typeface="Times New Roman" panose="02020603050405020304" pitchFamily="18" charset="0"/>
                <a:cs typeface="+mn-cs"/>
              </a:rPr>
              <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a:solidFill>
                  <a:prstClr val="black"/>
                </a:solidFill>
                <a:latin typeface="Times New Roman" panose="02020603050405020304" pitchFamily="18" charset="0"/>
                <a:ea typeface="Times New Roman" panose="02020603050405020304" pitchFamily="18" charset="0"/>
                <a:cs typeface="+mn-cs"/>
              </a:rPr>
              <a:t/>
            </a:r>
            <a:br>
              <a:rPr lang="en-US" sz="3200" spc="0" dirty="0">
                <a:solidFill>
                  <a:prstClr val="black"/>
                </a:solidFill>
                <a:latin typeface="Times New Roman" panose="02020603050405020304" pitchFamily="18" charset="0"/>
                <a:ea typeface="Times New Roman" panose="02020603050405020304" pitchFamily="18" charset="0"/>
                <a:cs typeface="+mn-cs"/>
              </a:rPr>
            </a:br>
            <a:r>
              <a:rPr lang="en-US" sz="3200" spc="0" dirty="0" smtClean="0">
                <a:solidFill>
                  <a:prstClr val="black"/>
                </a:solidFill>
                <a:latin typeface="Times New Roman" panose="02020603050405020304" pitchFamily="18" charset="0"/>
                <a:ea typeface="Times New Roman" panose="02020603050405020304" pitchFamily="18" charset="0"/>
                <a:cs typeface="+mn-cs"/>
              </a:rPr>
              <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a:solidFill>
                  <a:prstClr val="black"/>
                </a:solidFill>
                <a:latin typeface="Times New Roman" panose="02020603050405020304" pitchFamily="18" charset="0"/>
                <a:ea typeface="Times New Roman" panose="02020603050405020304" pitchFamily="18" charset="0"/>
                <a:cs typeface="+mn-cs"/>
              </a:rPr>
              <a:t/>
            </a:r>
            <a:br>
              <a:rPr lang="en-US" sz="3200" spc="0" dirty="0">
                <a:solidFill>
                  <a:prstClr val="black"/>
                </a:solidFill>
                <a:latin typeface="Times New Roman" panose="02020603050405020304" pitchFamily="18" charset="0"/>
                <a:ea typeface="Times New Roman" panose="02020603050405020304" pitchFamily="18" charset="0"/>
                <a:cs typeface="+mn-cs"/>
              </a:rPr>
            </a:br>
            <a:r>
              <a:rPr lang="en-US" sz="3200" spc="0" dirty="0" smtClean="0">
                <a:solidFill>
                  <a:prstClr val="black"/>
                </a:solidFill>
                <a:latin typeface="Times New Roman" panose="02020603050405020304" pitchFamily="18" charset="0"/>
                <a:ea typeface="Times New Roman" panose="02020603050405020304" pitchFamily="18" charset="0"/>
                <a:cs typeface="+mn-cs"/>
              </a:rPr>
              <a:t>+ </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smtClean="0">
                <a:solidFill>
                  <a:prstClr val="black"/>
                </a:solidFill>
                <a:latin typeface="Times New Roman" panose="02020603050405020304" pitchFamily="18" charset="0"/>
                <a:ea typeface="Times New Roman" panose="02020603050405020304" pitchFamily="18" charset="0"/>
                <a:cs typeface="+mn-cs"/>
              </a:rPr>
              <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a:solidFill>
                  <a:prstClr val="black"/>
                </a:solidFill>
                <a:latin typeface="Times New Roman" panose="02020603050405020304" pitchFamily="18" charset="0"/>
                <a:ea typeface="Times New Roman" panose="02020603050405020304" pitchFamily="18" charset="0"/>
                <a:cs typeface="+mn-cs"/>
              </a:rPr>
              <a:t/>
            </a:r>
            <a:br>
              <a:rPr lang="en-US" sz="3200" spc="0" dirty="0">
                <a:solidFill>
                  <a:prstClr val="black"/>
                </a:solidFill>
                <a:latin typeface="Times New Roman" panose="02020603050405020304" pitchFamily="18" charset="0"/>
                <a:ea typeface="Times New Roman" panose="02020603050405020304" pitchFamily="18" charset="0"/>
                <a:cs typeface="+mn-cs"/>
              </a:rPr>
            </a:br>
            <a:r>
              <a:rPr lang="en-US" sz="3200" spc="0" dirty="0" err="1" smtClean="0">
                <a:solidFill>
                  <a:prstClr val="black"/>
                </a:solidFill>
                <a:latin typeface="Times New Roman" panose="02020603050405020304" pitchFamily="18" charset="0"/>
                <a:ea typeface="Times New Roman" panose="02020603050405020304" pitchFamily="18" charset="0"/>
                <a:cs typeface="+mn-cs"/>
              </a:rPr>
              <a:t>Câu</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hỏi</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2:Những</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chú</a:t>
            </a:r>
            <a:r>
              <a:rPr lang="en-US" sz="3200" spc="0" dirty="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gà</a:t>
            </a:r>
            <a:r>
              <a:rPr lang="en-US" sz="3200" spc="0" dirty="0">
                <a:solidFill>
                  <a:prstClr val="black"/>
                </a:solidFill>
                <a:latin typeface="Times New Roman" panose="02020603050405020304" pitchFamily="18" charset="0"/>
                <a:ea typeface="Times New Roman" panose="02020603050405020304" pitchFamily="18" charset="0"/>
                <a:cs typeface="+mn-cs"/>
              </a:rPr>
              <a:t> con </a:t>
            </a:r>
            <a:r>
              <a:rPr lang="en-US" sz="3200" spc="0" dirty="0" err="1">
                <a:solidFill>
                  <a:prstClr val="black"/>
                </a:solidFill>
                <a:latin typeface="Times New Roman" panose="02020603050405020304" pitchFamily="18" charset="0"/>
                <a:ea typeface="Times New Roman" panose="02020603050405020304" pitchFamily="18" charset="0"/>
                <a:cs typeface="+mn-cs"/>
              </a:rPr>
              <a:t>trong</a:t>
            </a:r>
            <a:r>
              <a:rPr lang="en-US" sz="3200" spc="0" dirty="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bài</a:t>
            </a:r>
            <a:r>
              <a:rPr lang="en-US" sz="3200" spc="0" dirty="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thơ</a:t>
            </a:r>
            <a:r>
              <a:rPr lang="en-US" sz="3200" spc="0" dirty="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được</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tác</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giả</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tả</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như</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thế</a:t>
            </a:r>
            <a:r>
              <a:rPr lang="en-US" sz="3200" spc="0" dirty="0">
                <a:solidFill>
                  <a:prstClr val="black"/>
                </a:solidFill>
                <a:latin typeface="Times New Roman" panose="02020603050405020304" pitchFamily="18" charset="0"/>
                <a:ea typeface="Times New Roman" panose="02020603050405020304" pitchFamily="18" charset="0"/>
                <a:cs typeface="+mn-cs"/>
              </a:rPr>
              <a:t> </a:t>
            </a:r>
            <a:r>
              <a:rPr lang="en-US" sz="3200" spc="0" dirty="0" err="1">
                <a:solidFill>
                  <a:prstClr val="black"/>
                </a:solidFill>
                <a:latin typeface="Times New Roman" panose="02020603050405020304" pitchFamily="18" charset="0"/>
                <a:ea typeface="Times New Roman" panose="02020603050405020304" pitchFamily="18" charset="0"/>
                <a:cs typeface="+mn-cs"/>
              </a:rPr>
              <a:t>nào</a:t>
            </a:r>
            <a:r>
              <a:rPr lang="en-US" sz="3200" spc="0" dirty="0" smtClean="0">
                <a:solidFill>
                  <a:prstClr val="black"/>
                </a:solidFill>
                <a:latin typeface="Times New Roman" panose="02020603050405020304" pitchFamily="18" charset="0"/>
                <a:ea typeface="Times New Roman" panose="02020603050405020304" pitchFamily="18" charset="0"/>
                <a:cs typeface="+mn-cs"/>
              </a:rPr>
              <a:t>?</a:t>
            </a:r>
            <a:br>
              <a:rPr lang="en-US" sz="3200" spc="0" dirty="0" smtClean="0">
                <a:solidFill>
                  <a:prstClr val="black"/>
                </a:solidFill>
                <a:latin typeface="Times New Roman" panose="02020603050405020304" pitchFamily="18" charset="0"/>
                <a:ea typeface="Times New Roman" panose="02020603050405020304" pitchFamily="18" charset="0"/>
                <a:cs typeface="+mn-cs"/>
              </a:rPr>
            </a:br>
            <a:r>
              <a:rPr lang="en-US" sz="3200" spc="0" dirty="0" smtClean="0">
                <a:solidFill>
                  <a:prstClr val="black"/>
                </a:solidFill>
                <a:latin typeface="Times New Roman" panose="02020603050405020304" pitchFamily="18" charset="0"/>
                <a:ea typeface="Times New Roman" panose="02020603050405020304" pitchFamily="18" charset="0"/>
                <a:cs typeface="+mn-cs"/>
              </a:rPr>
              <a:t>(</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lồng</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vàng</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mát</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dịu</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mắt</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đen</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sáng</a:t>
            </a:r>
            <a:r>
              <a:rPr lang="en-US" sz="3200" spc="0" dirty="0" smtClean="0">
                <a:solidFill>
                  <a:prstClr val="black"/>
                </a:solidFill>
                <a:latin typeface="Times New Roman" panose="02020603050405020304" pitchFamily="18" charset="0"/>
                <a:ea typeface="Times New Roman" panose="02020603050405020304" pitchFamily="18" charset="0"/>
                <a:cs typeface="+mn-cs"/>
              </a:rPr>
              <a:t> </a:t>
            </a:r>
            <a:r>
              <a:rPr lang="en-US" sz="3200" spc="0" dirty="0" err="1" smtClean="0">
                <a:solidFill>
                  <a:prstClr val="black"/>
                </a:solidFill>
                <a:latin typeface="Times New Roman" panose="02020603050405020304" pitchFamily="18" charset="0"/>
                <a:ea typeface="Times New Roman" panose="02020603050405020304" pitchFamily="18" charset="0"/>
                <a:cs typeface="+mn-cs"/>
              </a:rPr>
              <a:t>ngời</a:t>
            </a:r>
            <a:r>
              <a:rPr lang="en-US" sz="3200" spc="0" dirty="0" smtClean="0">
                <a:solidFill>
                  <a:prstClr val="black"/>
                </a:solidFill>
                <a:latin typeface="Times New Roman" panose="02020603050405020304" pitchFamily="18" charset="0"/>
                <a:ea typeface="Times New Roman" panose="02020603050405020304" pitchFamily="18" charset="0"/>
                <a:cs typeface="+mn-cs"/>
              </a:rPr>
              <a:t>...)</a:t>
            </a:r>
            <a:r>
              <a:rPr lang="en-US" sz="3200" spc="0" dirty="0">
                <a:solidFill>
                  <a:prstClr val="black"/>
                </a:solidFill>
                <a:latin typeface="Times New Roman" panose="02020603050405020304" pitchFamily="18" charset="0"/>
                <a:ea typeface="Times New Roman" panose="02020603050405020304" pitchFamily="18" charset="0"/>
                <a:cs typeface="+mn-cs"/>
              </a:rPr>
              <a:t/>
            </a:r>
            <a:br>
              <a:rPr lang="en-US" sz="3200" spc="0" dirty="0">
                <a:solidFill>
                  <a:prstClr val="black"/>
                </a:solidFill>
                <a:latin typeface="Times New Roman" panose="02020603050405020304" pitchFamily="18" charset="0"/>
                <a:ea typeface="Times New Roman" panose="02020603050405020304" pitchFamily="18" charset="0"/>
                <a:cs typeface="+mn-cs"/>
              </a:rPr>
            </a:b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35112"/>
            <a:ext cx="11697630" cy="47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08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heel(1)">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8BFD8-C734-4372-9546-7D8BEF0781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775EC8E-691F-4B4D-94CD-095FA00EDF94}"/>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xmlns="" id="{436AF4BA-EF3D-44DD-BDF0-CA7C6F568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F857AE13-A72B-41B0-8F13-1A3870852AE7}"/>
              </a:ext>
            </a:extLst>
          </p:cNvPr>
          <p:cNvSpPr txBox="1"/>
          <p:nvPr/>
        </p:nvSpPr>
        <p:spPr>
          <a:xfrm>
            <a:off x="1036320" y="2023963"/>
            <a:ext cx="10288172" cy="3980000"/>
          </a:xfrm>
          <a:prstGeom prst="rect">
            <a:avLst/>
          </a:prstGeom>
          <a:noFill/>
        </p:spPr>
        <p:txBody>
          <a:bodyPr wrap="square">
            <a:spAutoFit/>
          </a:bodyPr>
          <a:lstStyle>
            <a:lvl1pPr indent="457200">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3200" b="1" dirty="0">
                <a:solidFill>
                  <a:srgbClr val="FF0000"/>
                </a:solidFill>
              </a:rPr>
              <a:t>I. </a:t>
            </a:r>
            <a:r>
              <a:rPr lang="en-US" sz="3200" b="1" dirty="0" err="1">
                <a:solidFill>
                  <a:srgbClr val="FF0000"/>
                </a:solidFill>
              </a:rPr>
              <a:t>Mục</a:t>
            </a:r>
            <a:r>
              <a:rPr lang="en-US" sz="3200" b="1" dirty="0">
                <a:solidFill>
                  <a:srgbClr val="FF0000"/>
                </a:solidFill>
              </a:rPr>
              <a:t> </a:t>
            </a:r>
            <a:r>
              <a:rPr lang="en-US" sz="3200" b="1" dirty="0" err="1">
                <a:solidFill>
                  <a:srgbClr val="FF0000"/>
                </a:solidFill>
              </a:rPr>
              <a:t>tiêu</a:t>
            </a:r>
            <a:endParaRPr lang="en-US" sz="3200" dirty="0">
              <a:solidFill>
                <a:srgbClr val="FF0000"/>
              </a:solidFill>
            </a:endParaRPr>
          </a:p>
          <a:p>
            <a:r>
              <a:rPr lang="en-US" sz="3200" b="1" dirty="0">
                <a:solidFill>
                  <a:srgbClr val="0070C0"/>
                </a:solidFill>
              </a:rPr>
              <a:t>1.  </a:t>
            </a:r>
            <a:r>
              <a:rPr lang="en-US" sz="3200" b="1" dirty="0" err="1">
                <a:solidFill>
                  <a:srgbClr val="0070C0"/>
                </a:solidFill>
              </a:rPr>
              <a:t>Kiến</a:t>
            </a:r>
            <a:r>
              <a:rPr lang="en-US" sz="3200" b="1" dirty="0">
                <a:solidFill>
                  <a:srgbClr val="0070C0"/>
                </a:solidFill>
              </a:rPr>
              <a:t> </a:t>
            </a:r>
            <a:r>
              <a:rPr lang="en-US" sz="3200" b="1" dirty="0" err="1">
                <a:solidFill>
                  <a:srgbClr val="0070C0"/>
                </a:solidFill>
              </a:rPr>
              <a:t>thức</a:t>
            </a:r>
            <a:r>
              <a:rPr lang="en-US" sz="3200" b="1" dirty="0">
                <a:solidFill>
                  <a:srgbClr val="0070C0"/>
                </a:solidFill>
              </a:rPr>
              <a:t>:</a:t>
            </a:r>
            <a:r>
              <a:rPr lang="en-US" sz="3200" dirty="0">
                <a:solidFill>
                  <a:srgbClr val="0070C0"/>
                </a:solidFill>
              </a:rPr>
              <a:t> </a:t>
            </a:r>
            <a:r>
              <a:rPr lang="en-US" sz="3200" dirty="0" err="1"/>
              <a:t>Nhớ</a:t>
            </a:r>
            <a:r>
              <a:rPr lang="en-US" sz="3200" dirty="0"/>
              <a:t> </a:t>
            </a:r>
            <a:r>
              <a:rPr lang="en-US" sz="3200" dirty="0" err="1"/>
              <a:t>tên</a:t>
            </a:r>
            <a:r>
              <a:rPr lang="en-US" sz="3200" dirty="0"/>
              <a:t> </a:t>
            </a:r>
            <a:r>
              <a:rPr lang="en-US" sz="3200" dirty="0" err="1"/>
              <a:t>bài</a:t>
            </a:r>
            <a:r>
              <a:rPr lang="en-US" sz="3200" dirty="0"/>
              <a:t> </a:t>
            </a:r>
            <a:r>
              <a:rPr lang="en-US" sz="3200" dirty="0" err="1"/>
              <a:t>thơ</a:t>
            </a:r>
            <a:r>
              <a:rPr lang="en-US" sz="3200" dirty="0"/>
              <a:t>, </a:t>
            </a:r>
            <a:r>
              <a:rPr lang="en-US" sz="3200" dirty="0" err="1"/>
              <a:t>đọc</a:t>
            </a:r>
            <a:r>
              <a:rPr lang="en-US" sz="3200" dirty="0"/>
              <a:t> </a:t>
            </a:r>
            <a:r>
              <a:rPr lang="en-US" sz="3200" dirty="0" err="1"/>
              <a:t>thuộc</a:t>
            </a:r>
            <a:r>
              <a:rPr lang="en-US" sz="3200" dirty="0"/>
              <a:t> </a:t>
            </a:r>
            <a:r>
              <a:rPr lang="en-US" sz="3200" dirty="0" err="1"/>
              <a:t>bài</a:t>
            </a:r>
            <a:r>
              <a:rPr lang="en-US" sz="3200" dirty="0"/>
              <a:t> </a:t>
            </a:r>
            <a:r>
              <a:rPr lang="en-US" sz="3200" dirty="0" err="1"/>
              <a:t>thơ</a:t>
            </a:r>
            <a:r>
              <a:rPr lang="en-US" sz="3200" dirty="0"/>
              <a:t> “ </a:t>
            </a:r>
            <a:r>
              <a:rPr lang="en-US" sz="3200" dirty="0" err="1"/>
              <a:t>Đàn</a:t>
            </a:r>
            <a:r>
              <a:rPr lang="en-US" sz="3200" dirty="0"/>
              <a:t> </a:t>
            </a:r>
            <a:r>
              <a:rPr lang="en-US" sz="3200" dirty="0" err="1"/>
              <a:t>gà</a:t>
            </a:r>
            <a:r>
              <a:rPr lang="en-US" sz="3200" dirty="0"/>
              <a:t> con”.</a:t>
            </a:r>
          </a:p>
          <a:p>
            <a:r>
              <a:rPr lang="en-US" sz="3200" b="1" dirty="0">
                <a:solidFill>
                  <a:srgbClr val="0070C0"/>
                </a:solidFill>
              </a:rPr>
              <a:t>2.  </a:t>
            </a:r>
            <a:r>
              <a:rPr lang="en-US" sz="3200" b="1" dirty="0" err="1">
                <a:solidFill>
                  <a:srgbClr val="0070C0"/>
                </a:solidFill>
              </a:rPr>
              <a:t>Kỹ</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dirty="0" err="1"/>
              <a:t>Phát</a:t>
            </a:r>
            <a:r>
              <a:rPr lang="en-US" sz="3200" dirty="0"/>
              <a:t> </a:t>
            </a:r>
            <a:r>
              <a:rPr lang="en-US" sz="3200" dirty="0" err="1"/>
              <a:t>triển</a:t>
            </a:r>
            <a:r>
              <a:rPr lang="en-US" sz="3200" dirty="0"/>
              <a:t> </a:t>
            </a:r>
            <a:r>
              <a:rPr lang="en-US" sz="3200" dirty="0" err="1"/>
              <a:t>khả</a:t>
            </a:r>
            <a:r>
              <a:rPr lang="en-US" sz="3200" dirty="0"/>
              <a:t> </a:t>
            </a:r>
            <a:r>
              <a:rPr lang="en-US" sz="3200" dirty="0" err="1"/>
              <a:t>năng</a:t>
            </a:r>
            <a:r>
              <a:rPr lang="en-US" sz="3200" dirty="0"/>
              <a:t> </a:t>
            </a:r>
            <a:r>
              <a:rPr lang="en-US" sz="3200" dirty="0" err="1"/>
              <a:t>chú</a:t>
            </a:r>
            <a:r>
              <a:rPr lang="en-US" sz="3200" dirty="0"/>
              <a:t> ý, </a:t>
            </a:r>
            <a:r>
              <a:rPr lang="en-US" sz="3200" dirty="0" err="1"/>
              <a:t>ghi</a:t>
            </a:r>
            <a:r>
              <a:rPr lang="en-US" sz="3200" dirty="0"/>
              <a:t> </a:t>
            </a:r>
            <a:r>
              <a:rPr lang="en-US" sz="3200" dirty="0" err="1"/>
              <a:t>nhớ</a:t>
            </a:r>
            <a:r>
              <a:rPr lang="en-US" sz="3200" dirty="0"/>
              <a:t>, </a:t>
            </a:r>
            <a:r>
              <a:rPr lang="en-US" sz="3200" dirty="0" err="1"/>
              <a:t>đọc</a:t>
            </a:r>
            <a:r>
              <a:rPr lang="en-US" sz="3200" dirty="0"/>
              <a:t> </a:t>
            </a:r>
            <a:r>
              <a:rPr lang="en-US" sz="3200" dirty="0" err="1"/>
              <a:t>rõ</a:t>
            </a:r>
            <a:r>
              <a:rPr lang="en-US" sz="3200" dirty="0"/>
              <a:t> </a:t>
            </a:r>
            <a:r>
              <a:rPr lang="en-US" sz="3200" dirty="0" err="1"/>
              <a:t>lời</a:t>
            </a:r>
            <a:r>
              <a:rPr lang="en-US" sz="3200" dirty="0"/>
              <a:t> </a:t>
            </a:r>
            <a:r>
              <a:rPr lang="en-US" sz="3200" dirty="0" err="1" smtClean="0"/>
              <a:t>thơ</a:t>
            </a:r>
            <a:r>
              <a:rPr lang="en-US" sz="3200" dirty="0" smtClean="0"/>
              <a:t>; </a:t>
            </a:r>
            <a:r>
              <a:rPr lang="en-US" sz="3200" dirty="0" err="1" smtClean="0"/>
              <a:t>lắng</a:t>
            </a:r>
            <a:r>
              <a:rPr lang="en-US" sz="3200" dirty="0" smtClean="0"/>
              <a:t> </a:t>
            </a:r>
            <a:r>
              <a:rPr lang="en-US" sz="3200" dirty="0" err="1"/>
              <a:t>nghe</a:t>
            </a:r>
            <a:r>
              <a:rPr lang="en-US" sz="3200" dirty="0"/>
              <a:t> </a:t>
            </a:r>
            <a:r>
              <a:rPr lang="en-US" sz="3200" dirty="0" err="1"/>
              <a:t>và</a:t>
            </a:r>
            <a:r>
              <a:rPr lang="en-US" sz="3200" dirty="0"/>
              <a:t> </a:t>
            </a:r>
            <a:r>
              <a:rPr lang="en-US" sz="3200" dirty="0" err="1"/>
              <a:t>trả</a:t>
            </a:r>
            <a:r>
              <a:rPr lang="en-US" sz="3200" dirty="0"/>
              <a:t> </a:t>
            </a:r>
            <a:r>
              <a:rPr lang="en-US" sz="3200" dirty="0" err="1"/>
              <a:t>lời</a:t>
            </a:r>
            <a:r>
              <a:rPr lang="en-US" sz="3200" dirty="0"/>
              <a:t> </a:t>
            </a:r>
            <a:r>
              <a:rPr lang="en-US" sz="3200" dirty="0" err="1"/>
              <a:t>được</a:t>
            </a:r>
            <a:r>
              <a:rPr lang="en-US" sz="3200" dirty="0"/>
              <a:t> </a:t>
            </a:r>
            <a:r>
              <a:rPr lang="en-US" sz="3200" dirty="0" err="1"/>
              <a:t>câu</a:t>
            </a:r>
            <a:r>
              <a:rPr lang="en-US" sz="3200" dirty="0"/>
              <a:t> </a:t>
            </a:r>
            <a:r>
              <a:rPr lang="en-US" sz="3200" dirty="0" err="1"/>
              <a:t>hỏi</a:t>
            </a:r>
            <a:r>
              <a:rPr lang="en-US" sz="3200" dirty="0"/>
              <a:t> </a:t>
            </a:r>
            <a:r>
              <a:rPr lang="en-US" sz="3200" dirty="0" err="1"/>
              <a:t>của</a:t>
            </a:r>
            <a:r>
              <a:rPr lang="en-US" sz="3200" dirty="0"/>
              <a:t> </a:t>
            </a:r>
            <a:r>
              <a:rPr lang="en-US" sz="3200" dirty="0" err="1" smtClean="0"/>
              <a:t>cô</a:t>
            </a:r>
            <a:r>
              <a:rPr lang="en-US" sz="3200" dirty="0"/>
              <a:t> </a:t>
            </a:r>
            <a:r>
              <a:rPr lang="en-US" sz="3200" dirty="0" err="1" smtClean="0"/>
              <a:t>rõ</a:t>
            </a:r>
            <a:r>
              <a:rPr lang="en-US" sz="3200" dirty="0" smtClean="0"/>
              <a:t> </a:t>
            </a:r>
            <a:r>
              <a:rPr lang="en-US" sz="3200" dirty="0" err="1" smtClean="0"/>
              <a:t>ràng</a:t>
            </a:r>
            <a:r>
              <a:rPr lang="en-US" sz="3200" dirty="0" smtClean="0"/>
              <a:t> </a:t>
            </a:r>
            <a:r>
              <a:rPr lang="en-US" sz="3200" dirty="0" err="1" smtClean="0"/>
              <a:t>trọn</a:t>
            </a:r>
            <a:r>
              <a:rPr lang="en-US" sz="3200" dirty="0" smtClean="0"/>
              <a:t> </a:t>
            </a:r>
            <a:r>
              <a:rPr lang="en-US" sz="3200" dirty="0" err="1" smtClean="0"/>
              <a:t>câu</a:t>
            </a:r>
            <a:r>
              <a:rPr lang="en-US" sz="3200" dirty="0" smtClean="0"/>
              <a:t>.</a:t>
            </a:r>
            <a:endParaRPr lang="en-US" sz="3200" dirty="0"/>
          </a:p>
          <a:p>
            <a:r>
              <a:rPr lang="en-US" sz="3200" b="1" dirty="0">
                <a:solidFill>
                  <a:srgbClr val="0070C0"/>
                </a:solidFill>
              </a:rPr>
              <a:t>3.  </a:t>
            </a:r>
            <a:r>
              <a:rPr lang="en-US" sz="3200" b="1" dirty="0" err="1">
                <a:solidFill>
                  <a:srgbClr val="0070C0"/>
                </a:solidFill>
              </a:rPr>
              <a:t>Thái</a:t>
            </a:r>
            <a:r>
              <a:rPr lang="en-US" sz="3200" b="1" dirty="0">
                <a:solidFill>
                  <a:srgbClr val="0070C0"/>
                </a:solidFill>
              </a:rPr>
              <a:t> </a:t>
            </a:r>
            <a:r>
              <a:rPr lang="en-US" sz="3200" b="1" dirty="0" err="1">
                <a:solidFill>
                  <a:srgbClr val="0070C0"/>
                </a:solidFill>
              </a:rPr>
              <a:t>độ</a:t>
            </a:r>
            <a:r>
              <a:rPr lang="en-US" sz="3200" b="1" dirty="0">
                <a:solidFill>
                  <a:srgbClr val="0070C0"/>
                </a:solidFill>
              </a:rPr>
              <a:t>: </a:t>
            </a:r>
            <a:r>
              <a:rPr lang="en-US" sz="3200" dirty="0" err="1"/>
              <a:t>Hứng</a:t>
            </a:r>
            <a:r>
              <a:rPr lang="en-US" sz="3200" dirty="0"/>
              <a:t> </a:t>
            </a:r>
            <a:r>
              <a:rPr lang="en-US" sz="3200" dirty="0" err="1"/>
              <a:t>thú</a:t>
            </a:r>
            <a:r>
              <a:rPr lang="en-US" sz="3200" dirty="0"/>
              <a:t> </a:t>
            </a:r>
            <a:r>
              <a:rPr lang="en-US" sz="3200" dirty="0" err="1"/>
              <a:t>tham</a:t>
            </a:r>
            <a:r>
              <a:rPr lang="en-US" sz="3200" dirty="0"/>
              <a:t> </a:t>
            </a:r>
            <a:r>
              <a:rPr lang="en-US" sz="3200" dirty="0" err="1"/>
              <a:t>gia</a:t>
            </a:r>
            <a:r>
              <a:rPr lang="en-US" sz="3200" dirty="0"/>
              <a:t> </a:t>
            </a:r>
            <a:r>
              <a:rPr lang="en-US" sz="3200" dirty="0" err="1"/>
              <a:t>vào</a:t>
            </a:r>
            <a:r>
              <a:rPr lang="en-US" sz="3200" dirty="0"/>
              <a:t> </a:t>
            </a:r>
            <a:r>
              <a:rPr lang="en-US" sz="3200" dirty="0" err="1"/>
              <a:t>tiết</a:t>
            </a:r>
            <a:r>
              <a:rPr lang="en-US" sz="3200" dirty="0"/>
              <a:t> </a:t>
            </a:r>
            <a:r>
              <a:rPr lang="en-US" sz="3200" dirty="0" err="1"/>
              <a:t>học</a:t>
            </a:r>
            <a:r>
              <a:rPr lang="en-US" sz="3200" dirty="0"/>
              <a:t>, </a:t>
            </a:r>
            <a:r>
              <a:rPr lang="en-US" sz="3200" dirty="0" err="1"/>
              <a:t>biết</a:t>
            </a:r>
            <a:r>
              <a:rPr lang="en-US" sz="3200" dirty="0"/>
              <a:t> </a:t>
            </a:r>
            <a:r>
              <a:rPr lang="en-US" sz="3200" dirty="0" err="1"/>
              <a:t>yêu</a:t>
            </a:r>
            <a:r>
              <a:rPr lang="en-US" sz="3200" dirty="0"/>
              <a:t> </a:t>
            </a:r>
            <a:r>
              <a:rPr lang="en-US" sz="3200" dirty="0" err="1"/>
              <a:t>quý</a:t>
            </a:r>
            <a:r>
              <a:rPr lang="en-US" sz="3200" dirty="0"/>
              <a:t> </a:t>
            </a:r>
            <a:r>
              <a:rPr lang="en-US" sz="3200" dirty="0" err="1"/>
              <a:t>các</a:t>
            </a:r>
            <a:r>
              <a:rPr lang="en-US" sz="3200" dirty="0"/>
              <a:t> con </a:t>
            </a:r>
            <a:r>
              <a:rPr lang="en-US" sz="3200" dirty="0" err="1"/>
              <a:t>vật</a:t>
            </a:r>
            <a:r>
              <a:rPr lang="en-US" sz="3200" dirty="0"/>
              <a:t> </a:t>
            </a:r>
            <a:r>
              <a:rPr lang="en-US" sz="3200" dirty="0" err="1"/>
              <a:t>nuôi</a:t>
            </a:r>
            <a:r>
              <a:rPr lang="en-US" sz="3200" dirty="0"/>
              <a:t> </a:t>
            </a:r>
            <a:r>
              <a:rPr lang="en-US" sz="3200" dirty="0" err="1"/>
              <a:t>trong</a:t>
            </a:r>
            <a:r>
              <a:rPr lang="en-US" sz="3200" dirty="0"/>
              <a:t> </a:t>
            </a:r>
            <a:r>
              <a:rPr lang="en-US" sz="3200" dirty="0" err="1"/>
              <a:t>gia</a:t>
            </a:r>
            <a:r>
              <a:rPr lang="en-US" sz="3200" dirty="0"/>
              <a:t> </a:t>
            </a:r>
            <a:r>
              <a:rPr lang="en-US" sz="3200" dirty="0" err="1"/>
              <a:t>đình</a:t>
            </a:r>
            <a:r>
              <a:rPr lang="en-US" sz="3200" dirty="0"/>
              <a:t>, </a:t>
            </a:r>
            <a:r>
              <a:rPr lang="en-US" sz="3200" dirty="0" err="1"/>
              <a:t>không</a:t>
            </a:r>
            <a:r>
              <a:rPr lang="en-US" sz="3200" dirty="0"/>
              <a:t> </a:t>
            </a:r>
            <a:r>
              <a:rPr lang="en-US" sz="3200" dirty="0" err="1"/>
              <a:t>chọc</a:t>
            </a:r>
            <a:r>
              <a:rPr lang="en-US" sz="3200" dirty="0"/>
              <a:t> </a:t>
            </a:r>
            <a:r>
              <a:rPr lang="en-US" sz="3200" dirty="0" err="1"/>
              <a:t>phá</a:t>
            </a:r>
            <a:r>
              <a:rPr lang="en-US" sz="3200" dirty="0"/>
              <a:t>, </a:t>
            </a:r>
            <a:r>
              <a:rPr lang="en-US" sz="3200" dirty="0" err="1"/>
              <a:t>đánh</a:t>
            </a:r>
            <a:r>
              <a:rPr lang="en-US" sz="3200" dirty="0"/>
              <a:t> </a:t>
            </a:r>
            <a:r>
              <a:rPr lang="en-US" sz="3200" dirty="0" err="1"/>
              <a:t>đập</a:t>
            </a:r>
            <a:r>
              <a:rPr lang="en-US" sz="3200" dirty="0"/>
              <a:t> </a:t>
            </a:r>
            <a:r>
              <a:rPr lang="en-US" sz="3200" dirty="0" err="1"/>
              <a:t>gà</a:t>
            </a:r>
            <a:r>
              <a:rPr lang="en-US" sz="3200" dirty="0"/>
              <a:t>.</a:t>
            </a:r>
          </a:p>
          <a:p>
            <a:pPr indent="0">
              <a:lnSpc>
                <a:spcPct val="107000"/>
              </a:lnSpc>
              <a:spcAft>
                <a:spcPts val="800"/>
              </a:spcAft>
              <a:defRPr/>
            </a:pPr>
            <a:r>
              <a:rPr lang="en-US" sz="2800" dirty="0">
                <a:solidFill>
                  <a:srgbClr val="FF0000"/>
                </a:solidFill>
                <a:latin typeface="Calibri" pitchFamily="34" charset="0"/>
                <a:cs typeface="Calibri" pitchFamily="34" charset="0"/>
              </a:rPr>
              <a:t>   </a:t>
            </a:r>
          </a:p>
        </p:txBody>
      </p:sp>
    </p:spTree>
    <p:extLst>
      <p:ext uri="{BB962C8B-B14F-4D97-AF65-F5344CB8AC3E}">
        <p14:creationId xmlns:p14="http://schemas.microsoft.com/office/powerpoint/2010/main" val="30098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1513"/>
            <a:ext cx="10058400" cy="1715056"/>
          </a:xfrm>
        </p:spPr>
        <p:txBody>
          <a:bodyPr>
            <a:normAutofit fontScale="90000"/>
          </a:bodyPr>
          <a:lstStyle/>
          <a:p>
            <a:r>
              <a:rPr lang="en-US" dirty="0" err="1" smtClean="0">
                <a:latin typeface="Times New Roman" panose="02020603050405020304" pitchFamily="18" charset="0"/>
                <a:ea typeface="Times New Roman" panose="02020603050405020304" pitchFamily="18" charset="0"/>
              </a:rPr>
              <a:t>Câu</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hỏi</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3:Tình</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nhỏ</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đối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gà</a:t>
            </a:r>
            <a:r>
              <a:rPr lang="en-US" dirty="0">
                <a:latin typeface="Times New Roman" panose="02020603050405020304" pitchFamily="18" charset="0"/>
                <a:ea typeface="Times New Roman" panose="02020603050405020304" pitchFamily="18" charset="0"/>
              </a:rPr>
              <a:t> con </a:t>
            </a:r>
            <a:r>
              <a:rPr lang="en-US" dirty="0" err="1" smtClean="0">
                <a:latin typeface="Times New Roman" panose="02020603050405020304" pitchFamily="18" charset="0"/>
                <a:ea typeface="Times New Roman" panose="02020603050405020304" pitchFamily="18" charset="0"/>
              </a:rPr>
              <a:t>như</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thế</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nào</a:t>
            </a:r>
            <a:r>
              <a:rPr lang="en-US" dirty="0" smtClean="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r>
            <a:br>
              <a:rPr lang="en-US" dirty="0">
                <a:latin typeface="Times New Roman" panose="02020603050405020304" pitchFamily="18" charset="0"/>
                <a:ea typeface="Times New Roman" panose="02020603050405020304" pitchFamily="18" charset="0"/>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623243"/>
            <a:ext cx="9322419"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3541" y="5521838"/>
            <a:ext cx="9266663" cy="1224951"/>
          </a:xfrm>
          <a:prstGeom prst="rect">
            <a:avLst/>
          </a:prstGeom>
        </p:spPr>
        <p:txBody>
          <a:bodyPr wrap="square">
            <a:spAutoFit/>
          </a:bodyPr>
          <a:lstStyle/>
          <a:p>
            <a:pPr lvl="0" indent="-1905">
              <a:lnSpc>
                <a:spcPct val="115000"/>
              </a:lnSpc>
            </a:pPr>
            <a:r>
              <a:rPr lang="en-US" sz="3200" dirty="0" err="1">
                <a:solidFill>
                  <a:prstClr val="black"/>
                </a:solidFill>
                <a:latin typeface="Times New Roman" panose="02020603050405020304" pitchFamily="18" charset="0"/>
                <a:ea typeface="Times New Roman" panose="02020603050405020304" pitchFamily="18" charset="0"/>
              </a:rPr>
              <a:t>Giáo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dục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trẻ</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yêu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quý</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con </a:t>
            </a:r>
            <a:r>
              <a:rPr lang="en-US" sz="3200" dirty="0" err="1">
                <a:solidFill>
                  <a:prstClr val="black"/>
                </a:solidFill>
                <a:latin typeface="Times New Roman" panose="02020603050405020304" pitchFamily="18" charset="0"/>
                <a:ea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nuôi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đình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chọc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phá</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đập</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gà</a:t>
            </a:r>
            <a:r>
              <a:rPr lang="en-US" sz="3200" dirty="0">
                <a:solidFill>
                  <a:prstClr val="black"/>
                </a:solidFill>
                <a:latin typeface="Times New Roman" panose="02020603050405020304" pitchFamily="18" charset="0"/>
                <a:ea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534" y="4282067"/>
            <a:ext cx="980959" cy="84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4192857"/>
            <a:ext cx="980959" cy="84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7AB7F-D5EA-4E54-A107-BF23B1FB8C4D}"/>
              </a:ext>
            </a:extLst>
          </p:cNvPr>
          <p:cNvSpPr>
            <a:spLocks noGrp="1"/>
          </p:cNvSpPr>
          <p:nvPr>
            <p:ph type="title"/>
          </p:nvPr>
        </p:nvSpPr>
        <p:spPr/>
        <p:txBody>
          <a:bodyPr/>
          <a:lstStyle/>
          <a:p>
            <a:endParaRPr lang="en-US"/>
          </a:p>
        </p:txBody>
      </p:sp>
      <p:pic>
        <p:nvPicPr>
          <p:cNvPr id="6" name="Vận Động Khởi Động (Chicken Dance) - Bùi Khánh (mp3cut.net)">
            <a:hlinkClick r:id="" action="ppaction://media"/>
            <a:extLst>
              <a:ext uri="{FF2B5EF4-FFF2-40B4-BE49-F238E27FC236}">
                <a16:creationId xmlns:a16="http://schemas.microsoft.com/office/drawing/2014/main" xmlns="" id="{677B15B4-CC54-41FE-A09D-AD05D4F56EC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21363" y="3552825"/>
            <a:ext cx="609600" cy="609600"/>
          </a:xfrm>
        </p:spPr>
      </p:pic>
      <p:pic>
        <p:nvPicPr>
          <p:cNvPr id="4" name="Content Placeholder 12">
            <a:extLst>
              <a:ext uri="{FF2B5EF4-FFF2-40B4-BE49-F238E27FC236}">
                <a16:creationId xmlns:a16="http://schemas.microsoft.com/office/drawing/2014/main" xmlns="" id="{72BE5E2F-F59F-49FA-85FE-A5F71BF2C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18F02BD2-EE49-46EF-97AC-C184F2517AC9}"/>
              </a:ext>
            </a:extLst>
          </p:cNvPr>
          <p:cNvSpPr/>
          <p:nvPr/>
        </p:nvSpPr>
        <p:spPr>
          <a:xfrm>
            <a:off x="1287586" y="819300"/>
            <a:ext cx="7351693" cy="658642"/>
          </a:xfrm>
          <a:prstGeom prst="rect">
            <a:avLst/>
          </a:prstGeom>
        </p:spPr>
        <p:txBody>
          <a:bodyPr wrap="none">
            <a:spAutoFit/>
          </a:bodyPr>
          <a:lstStyle/>
          <a:p>
            <a:pPr indent="-1905">
              <a:lnSpc>
                <a:spcPct val="115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chơi</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Những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a:t>
            </a:r>
            <a:r>
              <a:rPr lang="en-US" sz="3200" dirty="0" err="1" smtClean="0">
                <a:latin typeface="Times New Roman" panose="02020603050405020304" pitchFamily="18" charset="0"/>
                <a:ea typeface="Times New Roman" panose="02020603050405020304" pitchFamily="18" charset="0"/>
              </a:rPr>
              <a:t>hú</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đáng</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pic>
        <p:nvPicPr>
          <p:cNvPr id="3" name="Vận Động Khởi Động (Chicken Dance) - Bùi Khánh (mp3cut.net)">
            <a:hlinkClick r:id="" action="ppaction://media"/>
            <a:extLst>
              <a:ext uri="{FF2B5EF4-FFF2-40B4-BE49-F238E27FC236}">
                <a16:creationId xmlns:a16="http://schemas.microsoft.com/office/drawing/2014/main" xmlns="" id="{E569194C-66B8-4E50-B749-97CE57473F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68235" y="2616541"/>
            <a:ext cx="1849092" cy="1420199"/>
          </a:xfrm>
          <a:prstGeom prst="rect">
            <a:avLst/>
          </a:prstGeom>
        </p:spPr>
      </p:pic>
    </p:spTree>
    <p:extLst>
      <p:ext uri="{BB962C8B-B14F-4D97-AF65-F5344CB8AC3E}">
        <p14:creationId xmlns:p14="http://schemas.microsoft.com/office/powerpoint/2010/main" val="20222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18BCC8-F653-4CD9-B2B2-F3A5E4E8E7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9698BF4-3691-4F88-821E-5AEA3DCDEBDF}"/>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xmlns="" id="{E06D6120-67BB-4318-8018-D054CE0DA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079313A7-293C-48D5-8CC5-6050CEDD1BAE}"/>
              </a:ext>
            </a:extLst>
          </p:cNvPr>
          <p:cNvSpPr/>
          <p:nvPr/>
        </p:nvSpPr>
        <p:spPr>
          <a:xfrm>
            <a:off x="656491" y="248567"/>
            <a:ext cx="10653933" cy="5896999"/>
          </a:xfrm>
          <a:prstGeom prst="rect">
            <a:avLst/>
          </a:prstGeom>
        </p:spPr>
        <p:txBody>
          <a:bodyPr wrap="square">
            <a:spAutoFit/>
          </a:bodyPr>
          <a:lstStyle/>
          <a:p>
            <a:pPr indent="-635">
              <a:lnSpc>
                <a:spcPct val="115000"/>
              </a:lnSpc>
              <a:spcAft>
                <a:spcPts val="0"/>
              </a:spcAft>
            </a:pPr>
            <a:r>
              <a:rPr lang="vi-VN" altLang="en-US" sz="3200" b="1" dirty="0">
                <a:solidFill>
                  <a:srgbClr val="FF0000"/>
                </a:solidFill>
                <a:latin typeface="+mj-lt"/>
                <a:cs typeface="Times New Roman" panose="02020603050405020304" pitchFamily="18" charset="0"/>
              </a:rPr>
              <a:t>3. Hoạt động 3: </a:t>
            </a:r>
            <a:r>
              <a:rPr lang="en-US" altLang="en-US" sz="3200" b="1" dirty="0" err="1">
                <a:solidFill>
                  <a:srgbClr val="FF0000"/>
                </a:solidFill>
                <a:latin typeface="Times New Roman" panose="02020603050405020304" pitchFamily="18" charset="0"/>
                <a:cs typeface="Times New Roman" panose="02020603050405020304" pitchFamily="18" charset="0"/>
              </a:rPr>
              <a:t>Dạy</a:t>
            </a:r>
            <a:r>
              <a:rPr lang="en-US" altLang="en-US" sz="3200" b="1" dirty="0">
                <a:solidFill>
                  <a:srgbClr val="FF0000"/>
                </a:solidFill>
                <a:latin typeface="Times New Roman" panose="02020603050405020304" pitchFamily="18" charset="0"/>
                <a:cs typeface="Times New Roman" panose="02020603050405020304" pitchFamily="18" charset="0"/>
              </a:rPr>
              <a:t> t</a:t>
            </a:r>
            <a:r>
              <a:rPr lang="vi-VN" altLang="en-US" sz="3200" b="1" dirty="0">
                <a:solidFill>
                  <a:srgbClr val="FF0000"/>
                </a:solidFill>
                <a:latin typeface="+mj-lt"/>
                <a:cs typeface="Times New Roman" panose="02020603050405020304" pitchFamily="18" charset="0"/>
              </a:rPr>
              <a:t>rẻ đọc thơ </a:t>
            </a:r>
            <a:r>
              <a:rPr lang="en-US" altLang="en-US" sz="3200" b="1" dirty="0" smtClean="0">
                <a:solidFill>
                  <a:srgbClr val="FF0000"/>
                </a:solidFill>
                <a:latin typeface="Times New Roman" pitchFamily="18" charset="0"/>
                <a:cs typeface="Times New Roman" pitchFamily="18" charset="0"/>
              </a:rPr>
              <a:t>(6-8 </a:t>
            </a:r>
            <a:r>
              <a:rPr lang="en-US" altLang="en-US" sz="3200" b="1" dirty="0" err="1" smtClean="0">
                <a:solidFill>
                  <a:srgbClr val="FF0000"/>
                </a:solidFill>
                <a:latin typeface="Times New Roman" pitchFamily="18" charset="0"/>
                <a:cs typeface="Times New Roman" pitchFamily="18" charset="0"/>
              </a:rPr>
              <a:t>phút</a:t>
            </a:r>
            <a:r>
              <a:rPr lang="en-US" altLang="en-US" sz="3200" b="1" dirty="0" smtClean="0">
                <a:solidFill>
                  <a:srgbClr val="FF0000"/>
                </a:solidFill>
                <a:latin typeface="Times New Roman" pitchFamily="18" charset="0"/>
                <a:cs typeface="Times New Roman" pitchFamily="18" charset="0"/>
              </a:rPr>
              <a:t>)</a:t>
            </a:r>
            <a:endParaRPr lang="en-US" altLang="en-US" sz="3200" b="1" dirty="0">
              <a:solidFill>
                <a:srgbClr val="FF0000"/>
              </a:solidFill>
              <a:latin typeface="Times New Roman" pitchFamily="18" charset="0"/>
              <a:cs typeface="Times New Roman" pitchFamily="18" charset="0"/>
            </a:endParaRPr>
          </a:p>
          <a:p>
            <a:pPr indent="-635">
              <a:lnSpc>
                <a:spcPct val="115000"/>
              </a:lnSpc>
              <a:spcAft>
                <a:spcPts val="0"/>
              </a:spcAft>
            </a:pPr>
            <a:r>
              <a:rPr lang="en-US" sz="2800" dirty="0">
                <a:latin typeface="+mj-lt"/>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từng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theo</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a:t>
            </a:r>
          </a:p>
          <a:p>
            <a:pPr indent="-1905">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a:t>
            </a:r>
          </a:p>
          <a:p>
            <a:pPr indent="-1905">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tròn</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thơ</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số</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lượng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tuỳ</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theo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quản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trò</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sau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khi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được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yêu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cầu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dừng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lăn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bạn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khác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những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thơ</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tiếp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theo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cứ</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như</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vậy</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trò</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chơi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tiếp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tục</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a:p>
            <a:r>
              <a:rPr lang="en-US" dirty="0"/>
              <a:t> </a:t>
            </a:r>
          </a:p>
          <a:p>
            <a:pPr marL="455295" indent="-457200">
              <a:lnSpc>
                <a:spcPct val="115000"/>
              </a:lnSpc>
              <a:spcAft>
                <a:spcPts val="0"/>
              </a:spcAft>
              <a:buFontTx/>
              <a:buChar char="-"/>
            </a:pP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00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585AA-1341-40D9-A7C8-D0427718DD7A}"/>
              </a:ext>
            </a:extLst>
          </p:cNvPr>
          <p:cNvSpPr>
            <a:spLocks noGrp="1"/>
          </p:cNvSpPr>
          <p:nvPr>
            <p:ph type="title"/>
          </p:nvPr>
        </p:nvSpPr>
        <p:spPr/>
        <p:txBody>
          <a:bodyPr/>
          <a:lstStyle/>
          <a:p>
            <a:endParaRPr lang="en-US"/>
          </a:p>
        </p:txBody>
      </p:sp>
      <p:pic>
        <p:nvPicPr>
          <p:cNvPr id="7" name="DÀN GÀ TRONG SÂN">
            <a:hlinkClick r:id="" action="ppaction://media"/>
            <a:extLst>
              <a:ext uri="{FF2B5EF4-FFF2-40B4-BE49-F238E27FC236}">
                <a16:creationId xmlns:a16="http://schemas.microsoft.com/office/drawing/2014/main" xmlns="" id="{CEEAB840-64D3-4412-BEC5-C5BDBFDEBE3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21363" y="3552825"/>
            <a:ext cx="609600" cy="609600"/>
          </a:xfrm>
        </p:spPr>
      </p:pic>
      <p:pic>
        <p:nvPicPr>
          <p:cNvPr id="4" name="Content Placeholder 3">
            <a:extLst>
              <a:ext uri="{FF2B5EF4-FFF2-40B4-BE49-F238E27FC236}">
                <a16:creationId xmlns:a16="http://schemas.microsoft.com/office/drawing/2014/main" xmlns="" id="{566588C5-0033-4928-9997-89DFADB4587E}"/>
              </a:ext>
            </a:extLst>
          </p:cNvPr>
          <p:cNvPicPr>
            <a:picLocks noChangeAspect="1"/>
          </p:cNvPicPr>
          <p:nvPr/>
        </p:nvPicPr>
        <p:blipFill>
          <a:blip r:embed="rId5"/>
          <a:stretch>
            <a:fillRect/>
          </a:stretch>
        </p:blipFill>
        <p:spPr>
          <a:xfrm>
            <a:off x="0" y="0"/>
            <a:ext cx="12360812" cy="6858000"/>
          </a:xfrm>
          <a:prstGeom prst="rect">
            <a:avLst/>
          </a:prstGeom>
        </p:spPr>
      </p:pic>
      <p:sp>
        <p:nvSpPr>
          <p:cNvPr id="5" name="Rectangle 4">
            <a:extLst>
              <a:ext uri="{FF2B5EF4-FFF2-40B4-BE49-F238E27FC236}">
                <a16:creationId xmlns:a16="http://schemas.microsoft.com/office/drawing/2014/main" xmlns="" id="{D9BC538B-CB7E-476F-B4E7-60185F1F7ABC}"/>
              </a:ext>
            </a:extLst>
          </p:cNvPr>
          <p:cNvSpPr/>
          <p:nvPr/>
        </p:nvSpPr>
        <p:spPr>
          <a:xfrm>
            <a:off x="243840" y="939152"/>
            <a:ext cx="11399520" cy="1077218"/>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Giáo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cùng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trẻ</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vận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động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bài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Đàn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sân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kết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thúc</a:t>
            </a:r>
            <a:r>
              <a:rPr lang="en-US" sz="3200" dirty="0">
                <a:solidFill>
                  <a:srgbClr val="FFFF00"/>
                </a:solidFill>
                <a:latin typeface="Times New Roman" panose="02020603050405020304" pitchFamily="18" charset="0"/>
                <a:cs typeface="Times New Roman" panose="02020603050405020304" pitchFamily="18"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8" name="DÀN GÀ TRONG SÂN">
            <a:hlinkClick r:id="" action="ppaction://media"/>
            <a:extLst>
              <a:ext uri="{FF2B5EF4-FFF2-40B4-BE49-F238E27FC236}">
                <a16:creationId xmlns:a16="http://schemas.microsoft.com/office/drawing/2014/main" xmlns="" id="{AA901088-7FF7-4D07-BB73-92A53B32B5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6282" y="3124199"/>
            <a:ext cx="3032918" cy="1715429"/>
          </a:xfrm>
          <a:prstGeom prst="rect">
            <a:avLst/>
          </a:prstGeom>
        </p:spPr>
      </p:pic>
    </p:spTree>
    <p:extLst>
      <p:ext uri="{BB962C8B-B14F-4D97-AF65-F5344CB8AC3E}">
        <p14:creationId xmlns:p14="http://schemas.microsoft.com/office/powerpoint/2010/main" val="2757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6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8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E411A-A53F-443C-BCC1-A6656CE740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7E22A8A-E8E0-4278-AB7E-6CFBEF60352E}"/>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xmlns="" id="{6E0B854B-FDEA-424B-A2E4-8F66A6D03A5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FAAFDC76-9838-4A8F-B3B8-6C3073BFC7C4}"/>
              </a:ext>
            </a:extLst>
          </p:cNvPr>
          <p:cNvSpPr/>
          <p:nvPr/>
        </p:nvSpPr>
        <p:spPr>
          <a:xfrm>
            <a:off x="2743200" y="3244334"/>
            <a:ext cx="7146388" cy="769441"/>
          </a:xfrm>
          <a:prstGeom prst="rect">
            <a:avLst/>
          </a:prstGeom>
        </p:spPr>
        <p:txBody>
          <a:bodyPr wrap="square">
            <a:spAutoFit/>
          </a:bodyPr>
          <a:lstStyle/>
          <a:p>
            <a:pPr algn="ctr">
              <a:spcBef>
                <a:spcPct val="0"/>
              </a:spcBef>
            </a:pPr>
            <a:r>
              <a:rPr lang="en-US" altLang="en-US" sz="4400" b="1" u="sng" dirty="0">
                <a:solidFill>
                  <a:srgbClr val="FF0000"/>
                </a:solidFill>
                <a:latin typeface="Times New Roman" panose="02020603050405020304" pitchFamily="18" charset="0"/>
                <a:cs typeface="Times New Roman" panose="02020603050405020304" pitchFamily="18" charset="0"/>
              </a:rPr>
              <a:t>Xin </a:t>
            </a:r>
            <a:r>
              <a:rPr lang="en-US" altLang="en-US" sz="4400" b="1" u="sng" dirty="0" err="1">
                <a:solidFill>
                  <a:srgbClr val="FF0000"/>
                </a:solidFill>
                <a:latin typeface="Times New Roman" panose="02020603050405020304" pitchFamily="18" charset="0"/>
                <a:cs typeface="Times New Roman" panose="02020603050405020304" pitchFamily="18" charset="0"/>
              </a:rPr>
              <a:t>chân</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thành</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cảm</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ơn</a:t>
            </a:r>
            <a:r>
              <a:rPr lang="en-US" altLang="en-US" sz="4400" b="1" u="sng" dirty="0">
                <a:solidFill>
                  <a:srgbClr val="FF0000"/>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377355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DCCD6-8EAB-423B-912C-44F9E1E142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D2728620-4852-46C2-9F2F-E4E5148AF6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7" y="0"/>
            <a:ext cx="12173243" cy="6858000"/>
          </a:xfrm>
        </p:spPr>
      </p:pic>
      <p:sp>
        <p:nvSpPr>
          <p:cNvPr id="6" name="Rectangle 3">
            <a:extLst>
              <a:ext uri="{FF2B5EF4-FFF2-40B4-BE49-F238E27FC236}">
                <a16:creationId xmlns:a16="http://schemas.microsoft.com/office/drawing/2014/main" xmlns="" id="{B82C385F-042E-4F1F-B878-C28272759282}"/>
              </a:ext>
            </a:extLst>
          </p:cNvPr>
          <p:cNvSpPr>
            <a:spLocks noChangeArrowheads="1"/>
          </p:cNvSpPr>
          <p:nvPr/>
        </p:nvSpPr>
        <p:spPr bwMode="auto">
          <a:xfrm>
            <a:off x="3056197" y="784274"/>
            <a:ext cx="6925995"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4000" b="1" i="0" u="none" strike="noStrike" kern="0" cap="none" spc="0" normalizeH="0" baseline="0" noProof="0" dirty="0">
                <a:ln>
                  <a:noFill/>
                </a:ln>
                <a:solidFill>
                  <a:srgbClr val="FF0000"/>
                </a:solidFill>
                <a:effectLst/>
                <a:uLnTx/>
                <a:uFillTx/>
                <a:latin typeface="Times New Roman" panose="02020603050405020304" pitchFamily="18" charset="0"/>
              </a:rPr>
              <a:t>II.Chuẩn bị  </a:t>
            </a:r>
          </a:p>
          <a:p>
            <a:pPr marL="457200" marR="0" lvl="0" indent="-457200" defTabSz="914400" eaLnBrk="0" fontAlgn="base" latinLnBrk="0" hangingPunct="0">
              <a:lnSpc>
                <a:spcPct val="100000"/>
              </a:lnSpc>
              <a:spcBef>
                <a:spcPct val="0"/>
              </a:spcBef>
              <a:spcAft>
                <a:spcPct val="0"/>
              </a:spcAft>
              <a:buClrTx/>
              <a:buSzTx/>
              <a:buFontTx/>
              <a:buAutoNum type="arabicPeriod"/>
              <a:tabLst/>
              <a:defRPr/>
            </a:pPr>
            <a:r>
              <a:rPr kumimoji="0" lang="vi-VN" altLang="en-US" sz="2800" b="1" i="0" u="none" strike="noStrike" kern="0" cap="none" spc="0" normalizeH="0" baseline="0" noProof="0" dirty="0">
                <a:ln>
                  <a:noFill/>
                </a:ln>
                <a:solidFill>
                  <a:srgbClr val="FFFF00"/>
                </a:solidFill>
                <a:effectLst/>
                <a:uLnTx/>
                <a:uFillTx/>
              </a:rPr>
              <a:t>Đồ dùng của giáo </a:t>
            </a:r>
            <a:r>
              <a:rPr kumimoji="0" lang="vi-VN" altLang="en-US" sz="2800" b="1" i="0" u="none" strike="noStrike" kern="0" cap="none" spc="0" normalizeH="0" baseline="0" noProof="0" dirty="0" smtClean="0">
                <a:ln>
                  <a:noFill/>
                </a:ln>
                <a:solidFill>
                  <a:srgbClr val="FFFF00"/>
                </a:solidFill>
                <a:effectLst/>
                <a:uLnTx/>
                <a:uFillTx/>
              </a:rPr>
              <a:t>viên </a:t>
            </a:r>
            <a:endParaRPr kumimoji="0" lang="en-US" altLang="en-US" sz="2800" b="1" i="0" u="none" strike="noStrike" kern="0" cap="none" spc="0" normalizeH="0" baseline="0" noProof="0" dirty="0">
              <a:ln>
                <a:noFill/>
              </a:ln>
              <a:solidFill>
                <a:srgbClr val="FFFF00"/>
              </a:solidFill>
              <a:effectLst/>
              <a:uLnTx/>
              <a:uFillTx/>
            </a:endParaRPr>
          </a:p>
          <a:p>
            <a:pPr marL="342900" indent="-342900" eaLnBrk="0" fontAlgn="base" hangingPunct="0">
              <a:spcBef>
                <a:spcPct val="0"/>
              </a:spcBef>
              <a:spcAft>
                <a:spcPct val="0"/>
              </a:spcAft>
              <a:buFontTx/>
              <a:buChar char="-"/>
            </a:pPr>
            <a:r>
              <a:rPr lang="pt-BR" altLang="en-US" sz="2800" dirty="0">
                <a:solidFill>
                  <a:srgbClr val="FFFF00"/>
                </a:solidFill>
                <a:cs typeface="Times New Roman" panose="02020603050405020304" pitchFamily="18" charset="0"/>
              </a:rPr>
              <a:t>Hình ảnh, âm thanh tiếng kêu con gà.</a:t>
            </a:r>
          </a:p>
          <a:p>
            <a:pPr marL="342900" indent="-342900" eaLnBrk="0" fontAlgn="base" hangingPunct="0">
              <a:spcBef>
                <a:spcPct val="0"/>
              </a:spcBef>
              <a:spcAft>
                <a:spcPct val="0"/>
              </a:spcAft>
              <a:buFontTx/>
              <a:buChar char="-"/>
            </a:pPr>
            <a:r>
              <a:rPr lang="en-US" altLang="en-US" sz="2800" kern="0" dirty="0" err="1">
                <a:solidFill>
                  <a:srgbClr val="FFFF00"/>
                </a:solidFill>
              </a:rPr>
              <a:t>Hình</a:t>
            </a:r>
            <a:r>
              <a:rPr lang="en-US" altLang="en-US" sz="2800" kern="0" dirty="0">
                <a:solidFill>
                  <a:srgbClr val="FFFF00"/>
                </a:solidFill>
              </a:rPr>
              <a:t> </a:t>
            </a:r>
            <a:r>
              <a:rPr lang="en-US" altLang="en-US" sz="2800" kern="0" dirty="0" err="1">
                <a:solidFill>
                  <a:srgbClr val="FFFF00"/>
                </a:solidFill>
              </a:rPr>
              <a:t>ảnh</a:t>
            </a:r>
            <a:r>
              <a:rPr lang="en-US" altLang="en-US" sz="2800" kern="0" dirty="0">
                <a:solidFill>
                  <a:srgbClr val="FFFF00"/>
                </a:solidFill>
              </a:rPr>
              <a:t> </a:t>
            </a:r>
            <a:r>
              <a:rPr kumimoji="0" lang="en-US" altLang="en-US" sz="2800" b="0" i="0" u="none" strike="noStrike" kern="0" cap="none" spc="0" normalizeH="0" baseline="0" noProof="0" dirty="0" err="1">
                <a:ln>
                  <a:noFill/>
                </a:ln>
                <a:solidFill>
                  <a:srgbClr val="FFFF00"/>
                </a:solidFill>
                <a:effectLst/>
                <a:uLnTx/>
                <a:uFillTx/>
              </a:rPr>
              <a:t>minh</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hoạ</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bài</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thơ</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trên</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máy</a:t>
            </a:r>
            <a:r>
              <a:rPr kumimoji="0" lang="en-US" altLang="en-US" sz="2800" b="0" i="0" u="none" strike="noStrike" kern="0" cap="none" spc="0" normalizeH="0" baseline="0" noProof="0" dirty="0">
                <a:ln>
                  <a:noFill/>
                </a:ln>
                <a:solidFill>
                  <a:srgbClr val="FFFF00"/>
                </a:solidFill>
                <a:effectLst/>
                <a:uLnTx/>
                <a:uFillTx/>
              </a:rPr>
              <a:t>, video </a:t>
            </a:r>
            <a:r>
              <a:rPr kumimoji="0" lang="en-US" altLang="en-US" sz="2800" b="0" i="0" u="none" strike="noStrike" kern="0" cap="none" spc="0" normalizeH="0" baseline="0" noProof="0" dirty="0" err="1">
                <a:ln>
                  <a:noFill/>
                </a:ln>
                <a:solidFill>
                  <a:srgbClr val="FFFF00"/>
                </a:solidFill>
                <a:effectLst/>
                <a:uLnTx/>
                <a:uFillTx/>
              </a:rPr>
              <a:t>bài</a:t>
            </a:r>
            <a:r>
              <a:rPr kumimoji="0" lang="en-US" altLang="en-US" sz="2800" b="0" i="0" u="none" strike="noStrike" kern="0" cap="none" spc="0" normalizeH="0" noProof="0" dirty="0">
                <a:ln>
                  <a:noFill/>
                </a:ln>
                <a:solidFill>
                  <a:srgbClr val="FFFF00"/>
                </a:solidFill>
                <a:effectLst/>
                <a:uLnTx/>
                <a:uFillTx/>
              </a:rPr>
              <a:t> </a:t>
            </a:r>
            <a:r>
              <a:rPr kumimoji="0" lang="en-US" altLang="en-US" sz="2800" b="0" i="0" u="none" strike="noStrike" kern="0" cap="none" spc="0" normalizeH="0" noProof="0" dirty="0" err="1">
                <a:ln>
                  <a:noFill/>
                </a:ln>
                <a:solidFill>
                  <a:srgbClr val="FFFF00"/>
                </a:solidFill>
                <a:effectLst/>
                <a:uLnTx/>
                <a:uFillTx/>
              </a:rPr>
              <a:t>thơ</a:t>
            </a:r>
            <a:r>
              <a:rPr kumimoji="0" lang="en-US" altLang="en-US" sz="2800" b="0" i="0" u="none" strike="noStrike" kern="0" cap="none" spc="0" normalizeH="0" noProof="0" dirty="0">
                <a:ln>
                  <a:noFill/>
                </a:ln>
                <a:solidFill>
                  <a:srgbClr val="FFFF00"/>
                </a:solidFill>
                <a:effectLst/>
                <a:uLnTx/>
                <a:uFillTx/>
              </a:rPr>
              <a:t>” </a:t>
            </a:r>
            <a:r>
              <a:rPr kumimoji="0" lang="en-US" altLang="en-US" sz="2800" b="0" i="0" u="none" strike="noStrike" kern="0" cap="none" spc="0" normalizeH="0" noProof="0" dirty="0" err="1">
                <a:ln>
                  <a:noFill/>
                </a:ln>
                <a:solidFill>
                  <a:srgbClr val="FFFF00"/>
                </a:solidFill>
                <a:effectLst/>
                <a:uLnTx/>
                <a:uFillTx/>
              </a:rPr>
              <a:t>Đàn</a:t>
            </a:r>
            <a:r>
              <a:rPr kumimoji="0" lang="en-US" altLang="en-US" sz="2800" b="0" i="0" u="none" strike="noStrike" kern="0" cap="none" spc="0" normalizeH="0" noProof="0" dirty="0">
                <a:ln>
                  <a:noFill/>
                </a:ln>
                <a:solidFill>
                  <a:srgbClr val="FFFF00"/>
                </a:solidFill>
                <a:effectLst/>
                <a:uLnTx/>
                <a:uFillTx/>
              </a:rPr>
              <a:t> </a:t>
            </a:r>
            <a:r>
              <a:rPr kumimoji="0" lang="en-US" altLang="en-US" sz="2800" b="0" i="0" u="none" strike="noStrike" kern="0" cap="none" spc="0" normalizeH="0" noProof="0" dirty="0" err="1">
                <a:ln>
                  <a:noFill/>
                </a:ln>
                <a:solidFill>
                  <a:srgbClr val="FFFF00"/>
                </a:solidFill>
                <a:effectLst/>
                <a:uLnTx/>
                <a:uFillTx/>
              </a:rPr>
              <a:t>gà</a:t>
            </a:r>
            <a:r>
              <a:rPr kumimoji="0" lang="en-US" altLang="en-US" sz="2800" b="0" i="0" u="none" strike="noStrike" kern="0" cap="none" spc="0" normalizeH="0" noProof="0" dirty="0">
                <a:ln>
                  <a:noFill/>
                </a:ln>
                <a:solidFill>
                  <a:srgbClr val="FFFF00"/>
                </a:solidFill>
                <a:effectLst/>
                <a:uLnTx/>
                <a:uFillTx/>
              </a:rPr>
              <a:t> con”</a:t>
            </a:r>
          </a:p>
          <a:p>
            <a:pPr marL="342900" indent="-342900" eaLnBrk="0" fontAlgn="base" hangingPunct="0">
              <a:spcBef>
                <a:spcPct val="0"/>
              </a:spcBef>
              <a:spcAft>
                <a:spcPct val="0"/>
              </a:spcAft>
              <a:buFontTx/>
              <a:buChar char="-"/>
            </a:pPr>
            <a:r>
              <a:rPr kumimoji="0" lang="en-US" altLang="en-US" sz="2800" b="0" i="0" u="none" strike="noStrike" kern="0" cap="none" spc="0" normalizeH="0" baseline="0" noProof="0" dirty="0">
                <a:ln>
                  <a:noFill/>
                </a:ln>
                <a:solidFill>
                  <a:srgbClr val="FFFF00"/>
                </a:solidFill>
                <a:effectLst/>
                <a:uLnTx/>
                <a:uFillTx/>
              </a:rPr>
              <a:t> </a:t>
            </a:r>
            <a:r>
              <a:rPr lang="en-US" altLang="en-US" sz="2800" kern="0" dirty="0">
                <a:solidFill>
                  <a:srgbClr val="FFFF00"/>
                </a:solidFill>
              </a:rPr>
              <a:t>B</a:t>
            </a:r>
            <a:r>
              <a:rPr kumimoji="0" lang="en-US" altLang="en-US" sz="2800" b="0" i="0" u="none" strike="noStrike" kern="0" cap="none" spc="0" normalizeH="0" baseline="0" noProof="0" dirty="0" err="1">
                <a:ln>
                  <a:noFill/>
                </a:ln>
                <a:solidFill>
                  <a:srgbClr val="FFFF00"/>
                </a:solidFill>
                <a:effectLst/>
                <a:uLnTx/>
                <a:uFillTx/>
              </a:rPr>
              <a:t>ài</a:t>
            </a:r>
            <a:r>
              <a:rPr kumimoji="0" lang="en-US" altLang="en-US" sz="2800" b="0" i="0" u="none" strike="noStrike" kern="0" cap="none" spc="0" normalizeH="0" baseline="0" noProof="0" dirty="0">
                <a:ln>
                  <a:noFill/>
                </a:ln>
                <a:solidFill>
                  <a:srgbClr val="FFFF00"/>
                </a:solidFill>
                <a:effectLst/>
                <a:uLnTx/>
                <a:uFillTx/>
              </a:rPr>
              <a:t> </a:t>
            </a:r>
            <a:r>
              <a:rPr kumimoji="0" lang="en-US" altLang="en-US" sz="2800" b="0" i="0" u="none" strike="noStrike" kern="0" cap="none" spc="0" normalizeH="0" baseline="0" noProof="0" dirty="0" err="1">
                <a:ln>
                  <a:noFill/>
                </a:ln>
                <a:solidFill>
                  <a:srgbClr val="FFFF00"/>
                </a:solidFill>
                <a:effectLst/>
                <a:uLnTx/>
                <a:uFillTx/>
              </a:rPr>
              <a:t>hát</a:t>
            </a:r>
            <a:r>
              <a:rPr kumimoji="0" lang="en-US" altLang="en-US" sz="2800" b="0" i="0" u="none" strike="noStrike" kern="0" cap="none" spc="0" normalizeH="0" baseline="0" noProof="0" dirty="0">
                <a:ln>
                  <a:noFill/>
                </a:ln>
                <a:solidFill>
                  <a:srgbClr val="FFFF00"/>
                </a:solidFill>
                <a:effectLst/>
                <a:uLnTx/>
                <a:uFillTx/>
              </a:rPr>
              <a:t> “Chicken</a:t>
            </a:r>
            <a:r>
              <a:rPr kumimoji="0" lang="en-US" altLang="en-US" sz="2800" b="0" i="0" u="none" strike="noStrike" kern="0" cap="none" spc="0" normalizeH="0" noProof="0" dirty="0">
                <a:ln>
                  <a:noFill/>
                </a:ln>
                <a:solidFill>
                  <a:srgbClr val="FFFF00"/>
                </a:solidFill>
                <a:effectLst/>
                <a:uLnTx/>
                <a:uFillTx/>
              </a:rPr>
              <a:t> dance</a:t>
            </a:r>
            <a:r>
              <a:rPr kumimoji="0" lang="en-US" altLang="en-US" sz="2800" b="0" i="0" u="none" strike="noStrike" kern="0" cap="none" spc="0" normalizeH="0" baseline="0" noProof="0" dirty="0">
                <a:ln>
                  <a:noFill/>
                </a:ln>
                <a:solidFill>
                  <a:srgbClr val="FFFF00"/>
                </a:solidFill>
                <a:effectLst/>
                <a:uLnTx/>
                <a:uFillTx/>
              </a:rPr>
              <a:t>” “ </a:t>
            </a:r>
            <a:r>
              <a:rPr kumimoji="0" lang="en-US" altLang="en-US" sz="2800" b="0" i="0" u="none" strike="noStrike" kern="0" cap="none" spc="0" normalizeH="0" baseline="0" noProof="0" dirty="0" err="1">
                <a:ln>
                  <a:noFill/>
                </a:ln>
                <a:solidFill>
                  <a:srgbClr val="FFFF00"/>
                </a:solidFill>
                <a:effectLst/>
                <a:uLnTx/>
                <a:uFillTx/>
              </a:rPr>
              <a:t>Đàn</a:t>
            </a:r>
            <a:r>
              <a:rPr lang="en-US" altLang="en-US" sz="2800" kern="0" dirty="0">
                <a:solidFill>
                  <a:srgbClr val="FFFF00"/>
                </a:solidFill>
              </a:rPr>
              <a:t> </a:t>
            </a:r>
            <a:r>
              <a:rPr lang="en-US" altLang="en-US" sz="2800" kern="0" dirty="0" err="1">
                <a:solidFill>
                  <a:srgbClr val="FFFF00"/>
                </a:solidFill>
              </a:rPr>
              <a:t>gà</a:t>
            </a:r>
            <a:r>
              <a:rPr lang="en-US" altLang="en-US" sz="2800" kern="0" dirty="0">
                <a:solidFill>
                  <a:srgbClr val="FFFF00"/>
                </a:solidFill>
              </a:rPr>
              <a:t> </a:t>
            </a:r>
            <a:r>
              <a:rPr lang="en-US" altLang="en-US" sz="2800" kern="0" dirty="0" err="1" smtClean="0">
                <a:solidFill>
                  <a:srgbClr val="FFFF00"/>
                </a:solidFill>
              </a:rPr>
              <a:t>trong</a:t>
            </a:r>
            <a:r>
              <a:rPr lang="en-US" altLang="en-US" sz="2800" kern="0" dirty="0" smtClean="0">
                <a:solidFill>
                  <a:srgbClr val="FFFF00"/>
                </a:solidFill>
              </a:rPr>
              <a:t> </a:t>
            </a:r>
            <a:r>
              <a:rPr lang="en-US" altLang="en-US" sz="2800" kern="0" dirty="0" err="1">
                <a:solidFill>
                  <a:srgbClr val="FFFF00"/>
                </a:solidFill>
              </a:rPr>
              <a:t>sân</a:t>
            </a:r>
            <a:r>
              <a:rPr kumimoji="0" lang="en-US" altLang="en-US" sz="2800" b="0" i="0" u="none" strike="noStrike" kern="0" cap="none" spc="0" normalizeH="0" noProof="0" dirty="0">
                <a:ln>
                  <a:noFill/>
                </a:ln>
                <a:solidFill>
                  <a:srgbClr val="FFFF00"/>
                </a:solidFill>
                <a:effectLst/>
                <a:uLnTx/>
                <a:uFillTx/>
              </a:rPr>
              <a:t>”</a:t>
            </a:r>
            <a:r>
              <a:rPr kumimoji="0" lang="en-US" altLang="en-US" sz="2800" b="0" i="0" u="none" strike="noStrike" kern="0" cap="none" spc="0" normalizeH="0" baseline="0" noProof="0" dirty="0">
                <a:ln>
                  <a:noFill/>
                </a:ln>
                <a:solidFill>
                  <a:srgbClr val="FFFF00"/>
                </a:solidFill>
                <a:effectLst/>
                <a:uLnTx/>
                <a:uFillTx/>
              </a:rPr>
              <a:t>, 01 </a:t>
            </a:r>
            <a:r>
              <a:rPr kumimoji="0" lang="en-US" altLang="en-US" sz="2800" b="0" i="0" u="none" strike="noStrike" kern="0" cap="none" spc="0" normalizeH="0" baseline="0" noProof="0" dirty="0" err="1">
                <a:ln>
                  <a:noFill/>
                </a:ln>
                <a:solidFill>
                  <a:srgbClr val="FFFF00"/>
                </a:solidFill>
                <a:effectLst/>
                <a:uLnTx/>
                <a:uFillTx/>
              </a:rPr>
              <a:t>quả</a:t>
            </a:r>
            <a:r>
              <a:rPr kumimoji="0" lang="en-US" altLang="en-US" sz="2800" b="0" i="0" u="none" strike="noStrike" kern="0" cap="none" spc="0" normalizeH="0" noProof="0" dirty="0">
                <a:ln>
                  <a:noFill/>
                </a:ln>
                <a:solidFill>
                  <a:srgbClr val="FFFF00"/>
                </a:solidFill>
                <a:effectLst/>
                <a:uLnTx/>
                <a:uFillTx/>
              </a:rPr>
              <a:t> </a:t>
            </a:r>
            <a:r>
              <a:rPr kumimoji="0" lang="en-US" altLang="en-US" sz="2800" b="0" i="0" u="none" strike="noStrike" kern="0" cap="none" spc="0" normalizeH="0" noProof="0" dirty="0" err="1">
                <a:ln>
                  <a:noFill/>
                </a:ln>
                <a:solidFill>
                  <a:srgbClr val="FFFF00"/>
                </a:solidFill>
                <a:effectLst/>
                <a:uLnTx/>
                <a:uFillTx/>
              </a:rPr>
              <a:t>bóng</a:t>
            </a:r>
            <a:r>
              <a:rPr kumimoji="0" lang="en-US" altLang="en-US" sz="2800" b="0" i="0" u="none" strike="noStrike" kern="0" cap="none" spc="0" normalizeH="0" noProof="0" dirty="0">
                <a:ln>
                  <a:noFill/>
                </a:ln>
                <a:solidFill>
                  <a:srgbClr val="FFFF00"/>
                </a:solidFill>
                <a:effectLst/>
                <a:uLnTx/>
                <a:uFillTx/>
              </a:rPr>
              <a:t>.</a:t>
            </a:r>
            <a:endParaRPr kumimoji="0" lang="vi-VN" altLang="en-US" sz="2800" b="0" i="0" u="none" strike="noStrike" kern="0" cap="none" spc="0" normalizeH="0" baseline="0" noProof="0" dirty="0">
              <a:ln>
                <a:noFill/>
              </a:ln>
              <a:solidFill>
                <a:srgbClr val="FFFF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0" cap="none" spc="0" normalizeH="0" baseline="0" noProof="0" dirty="0">
                <a:ln>
                  <a:noFill/>
                </a:ln>
                <a:solidFill>
                  <a:srgbClr val="FFFF00"/>
                </a:solidFill>
                <a:effectLst/>
                <a:uLnTx/>
                <a:uFillTx/>
              </a:rPr>
              <a:t>2. Đồ dùng của trẻ: </a:t>
            </a:r>
            <a:r>
              <a:rPr kumimoji="0" lang="vi-VN" altLang="en-US" sz="2800" b="0" i="0" u="none" strike="noStrike" kern="0" cap="none" spc="0" normalizeH="0" baseline="0" noProof="0" dirty="0">
                <a:ln>
                  <a:noFill/>
                </a:ln>
                <a:solidFill>
                  <a:srgbClr val="FFFF00"/>
                </a:solidFill>
                <a:effectLst/>
                <a:uLnTx/>
                <a:uFillTx/>
              </a:rPr>
              <a:t>Không </a:t>
            </a:r>
          </a:p>
        </p:txBody>
      </p:sp>
    </p:spTree>
    <p:extLst>
      <p:ext uri="{BB962C8B-B14F-4D97-AF65-F5344CB8AC3E}">
        <p14:creationId xmlns:p14="http://schemas.microsoft.com/office/powerpoint/2010/main" val="19491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60BBE-DD10-4627-B115-0AC9C6D02BB0}"/>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xmlns="" id="{5475D568-424E-4259-82F8-6D7B77C52F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26" y="0"/>
            <a:ext cx="12192000" cy="6858000"/>
          </a:xfrm>
        </p:spPr>
      </p:pic>
      <p:sp>
        <p:nvSpPr>
          <p:cNvPr id="14" name="Rectangle 13">
            <a:extLst>
              <a:ext uri="{FF2B5EF4-FFF2-40B4-BE49-F238E27FC236}">
                <a16:creationId xmlns:a16="http://schemas.microsoft.com/office/drawing/2014/main" xmlns="" id="{F822E675-9676-45E4-8815-069F68D56B70}"/>
              </a:ext>
            </a:extLst>
          </p:cNvPr>
          <p:cNvSpPr/>
          <p:nvPr/>
        </p:nvSpPr>
        <p:spPr>
          <a:xfrm>
            <a:off x="1036320" y="660025"/>
            <a:ext cx="10119360" cy="2640723"/>
          </a:xfrm>
          <a:prstGeom prst="rect">
            <a:avLst/>
          </a:prstGeom>
        </p:spPr>
        <p:txBody>
          <a:bodyPr wrap="square">
            <a:spAutoFit/>
          </a:bodyPr>
          <a:lstStyle/>
          <a:p>
            <a:pPr>
              <a:lnSpc>
                <a:spcPct val="115000"/>
              </a:lnSpc>
              <a:spcAft>
                <a:spcPts val="0"/>
              </a:spcAft>
            </a:pPr>
            <a:r>
              <a:rPr lang="en-US" sz="3600" b="1" dirty="0" err="1" smtClean="0">
                <a:solidFill>
                  <a:srgbClr val="FF0000"/>
                </a:solidFill>
                <a:latin typeface="Times New Roman" panose="02020603050405020304" pitchFamily="18" charset="0"/>
                <a:ea typeface="Times New Roman" panose="02020603050405020304" pitchFamily="18" charset="0"/>
              </a:rPr>
              <a:t>1.Hoạt</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1:Ổn </a:t>
            </a:r>
            <a:r>
              <a:rPr lang="en-US" sz="3600" b="1" dirty="0" err="1">
                <a:solidFill>
                  <a:srgbClr val="FF0000"/>
                </a:solidFill>
                <a:latin typeface="Times New Roman" panose="02020603050405020304" pitchFamily="18" charset="0"/>
                <a:ea typeface="Times New Roman" panose="02020603050405020304" pitchFamily="18" charset="0"/>
              </a:rPr>
              <a:t>định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smtClean="0">
                <a:solidFill>
                  <a:srgbClr val="FF0000"/>
                </a:solidFill>
                <a:latin typeface="Times New Roman" panose="02020603050405020304" pitchFamily="18" charset="0"/>
                <a:ea typeface="Times New Roman" panose="02020603050405020304" pitchFamily="18" charset="0"/>
              </a:rPr>
              <a:t>( 3-4 </a:t>
            </a:r>
            <a:r>
              <a:rPr lang="en-US" sz="3600" b="1" dirty="0" err="1" smtClean="0">
                <a:solidFill>
                  <a:srgbClr val="FF0000"/>
                </a:solidFill>
                <a:latin typeface="Times New Roman" panose="02020603050405020304" pitchFamily="18" charset="0"/>
                <a:ea typeface="Times New Roman" panose="02020603050405020304" pitchFamily="18" charset="0"/>
              </a:rPr>
              <a:t>phút</a:t>
            </a:r>
            <a:r>
              <a:rPr lang="en-US" sz="3600" b="1" dirty="0" smtClean="0">
                <a:solidFill>
                  <a:srgbClr val="FF0000"/>
                </a:solidFill>
                <a:latin typeface="Times New Roman" panose="02020603050405020304" pitchFamily="18" charset="0"/>
                <a:ea typeface="Times New Roman" panose="02020603050405020304" pitchFamily="18" charset="0"/>
              </a:rPr>
              <a:t>) </a:t>
            </a:r>
            <a:endParaRPr lang="en-US" sz="3600" b="1" dirty="0">
              <a:solidFill>
                <a:srgbClr val="FF0000"/>
              </a:solidFill>
              <a:latin typeface="Times New Roman" panose="02020603050405020304" pitchFamily="18" charset="0"/>
              <a:ea typeface="Times New Roman" panose="02020603050405020304" pitchFamily="18" charset="0"/>
            </a:endParaRPr>
          </a:p>
          <a:p>
            <a:pPr marL="571500" indent="-571500">
              <a:lnSpc>
                <a:spcPct val="115000"/>
              </a:lnSpc>
              <a:spcAft>
                <a:spcPts val="0"/>
              </a:spcAft>
              <a:buFontTx/>
              <a:buChar char="-"/>
            </a:pPr>
            <a:r>
              <a:rPr lang="en-US" sz="3600" dirty="0" err="1" smtClean="0">
                <a:latin typeface="Times New Roman" panose="02020603050405020304" pitchFamily="18" charset="0"/>
                <a:ea typeface="Times New Roman" panose="02020603050405020304" pitchFamily="18" charset="0"/>
              </a:rPr>
              <a:t>Giáo</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tổ</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trò</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chơi</a:t>
            </a:r>
            <a:r>
              <a:rPr lang="en-US" sz="3600" dirty="0">
                <a:latin typeface="Times New Roman" panose="02020603050405020304" pitchFamily="18" charset="0"/>
                <a:ea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rPr>
              <a:t>Thử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tài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bé</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yêu</a:t>
            </a:r>
            <a:r>
              <a:rPr lang="en-US" sz="3600" dirty="0" smtClean="0">
                <a:latin typeface="Times New Roman" panose="02020603050405020304" pitchFamily="18" charset="0"/>
                <a:ea typeface="Times New Roman" panose="02020603050405020304" pitchFamily="18" charset="0"/>
              </a:rPr>
              <a:t>”</a:t>
            </a:r>
          </a:p>
          <a:p>
            <a:pPr marL="0" lvl="8">
              <a:lnSpc>
                <a:spcPct val="115000"/>
              </a:lnSpc>
            </a:pPr>
            <a:r>
              <a:rPr lang="en-US" sz="3600" dirty="0" smtClean="0">
                <a:latin typeface="Times New Roman" panose="02020603050405020304" pitchFamily="18" charset="0"/>
                <a:ea typeface="Times New Roman" panose="02020603050405020304" pitchFamily="18" charset="0"/>
              </a:rPr>
              <a:t>  - </a:t>
            </a:r>
            <a:r>
              <a:rPr lang="en-US" sz="3600" b="1" i="1" dirty="0" err="1" smtClean="0">
                <a:solidFill>
                  <a:srgbClr val="FF0000"/>
                </a:solidFill>
                <a:latin typeface="Times New Roman" panose="02020603050405020304" pitchFamily="18" charset="0"/>
                <a:ea typeface="Times New Roman" panose="02020603050405020304" pitchFamily="18" charset="0"/>
              </a:rPr>
              <a:t>Giáo</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viên</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yêu</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cầu</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trẻ</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l</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ắng</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nghe</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tiếng</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kêu</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và</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đoán</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xem</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sau</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ô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của</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là</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con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vật</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 </a:t>
            </a:r>
            <a:r>
              <a:rPr lang="en-US" sz="3600" b="1" i="1" spc="-50" dirty="0" err="1" smtClean="0">
                <a:solidFill>
                  <a:srgbClr val="FF0000"/>
                </a:solidFill>
                <a:latin typeface="Times New Roman" panose="02020603050405020304" pitchFamily="18" charset="0"/>
                <a:ea typeface="+mj-ea"/>
                <a:cs typeface="Times New Roman" panose="02020603050405020304" pitchFamily="18" charset="0"/>
              </a:rPr>
              <a:t>gì</a:t>
            </a:r>
            <a:r>
              <a:rPr lang="en-US" sz="3600" b="1" i="1" spc="-50" dirty="0" smtClean="0">
                <a:solidFill>
                  <a:srgbClr val="FF0000"/>
                </a:solidFill>
                <a:latin typeface="Times New Roman" panose="02020603050405020304" pitchFamily="18" charset="0"/>
                <a:ea typeface="+mj-ea"/>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3773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115" y="4156402"/>
            <a:ext cx="3239036" cy="24261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4609" b="40417"/>
          <a:stretch/>
        </p:blipFill>
        <p:spPr>
          <a:xfrm>
            <a:off x="-699796" y="126562"/>
            <a:ext cx="12559004" cy="7390558"/>
          </a:xfrm>
          <a:prstGeom prst="rect">
            <a:avLst/>
          </a:prstGeom>
        </p:spPr>
      </p:pic>
      <p:sp>
        <p:nvSpPr>
          <p:cNvPr id="7" name="Rounded Rectangle 6"/>
          <p:cNvSpPr/>
          <p:nvPr/>
        </p:nvSpPr>
        <p:spPr>
          <a:xfrm>
            <a:off x="85725" y="5867011"/>
            <a:ext cx="1323440" cy="4667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a:t>Đáp</a:t>
            </a:r>
            <a:r>
              <a:rPr lang="en-US" dirty="0"/>
              <a:t> </a:t>
            </a:r>
            <a:r>
              <a:rPr lang="en-US" dirty="0" err="1"/>
              <a:t>án</a:t>
            </a:r>
            <a:endParaRPr lang="en-US" dirty="0"/>
          </a:p>
        </p:txBody>
      </p:sp>
      <p:sp>
        <p:nvSpPr>
          <p:cNvPr id="8" name="Isosceles Triangle 7"/>
          <p:cNvSpPr/>
          <p:nvPr/>
        </p:nvSpPr>
        <p:spPr>
          <a:xfrm>
            <a:off x="10934700" y="5790423"/>
            <a:ext cx="1171575" cy="1086627"/>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4026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096 0.04028 L -0.02096 0.04051 L 0.01172 0.03889 C 0.01368 0.03866 0.01537 0.03796 0.01719 0.0375 L 0.02657 0.03472 L 0.18985 0.03611 C 0.19102 0.03611 0.18868 0.03982 0.18751 0.04028 C 0.18373 0.04167 0.17969 0.04097 0.17579 0.04167 C 0.1737 0.0419 0.17162 0.04236 0.16954 0.04306 C 0.16446 0.04444 0.16146 0.04699 0.15626 0.04722 L 0.08047 0.04861 C 0.07618 0.04954 0.06446 0.05278 0.05938 0.05278 C 0.03438 0.05278 0.00937 0.05139 -0.01563 0.05139 L -0.01718 0.05417 L -0.0039 0.07361 L 5E-6 -3.7037E-7 " pathEditMode="relative" rAng="0" ptsTypes="AAAAAAAAAAAAAAAA">
                                      <p:cBhvr>
                                        <p:cTn id="6" dur="2000" fill="hold"/>
                                        <p:tgtEl>
                                          <p:spTgt spid="5"/>
                                        </p:tgtEl>
                                        <p:attrNameLst>
                                          <p:attrName>ppt_x</p:attrName>
                                          <p:attrName>ppt_y</p:attrName>
                                        </p:attrNameLst>
                                      </p:cBhvr>
                                      <p:rCtr x="10547" y="-347"/>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5E-6 1.11111E-6 L 0.05977 0.08981 C 0.07227 0.10972 0.09102 0.12106 0.11055 0.12106 C 0.13308 0.12106 0.15092 0.10972 0.16342 0.08981 L 0.22344 1.11111E-6 " pathEditMode="relative" rAng="0" ptsTypes="AAAAA">
                                      <p:cBhvr>
                                        <p:cTn id="11" dur="2000" fill="hold"/>
                                        <p:tgtEl>
                                          <p:spTgt spid="5"/>
                                        </p:tgtEl>
                                        <p:attrNameLst>
                                          <p:attrName>ppt_x</p:attrName>
                                          <p:attrName>ppt_y</p:attrName>
                                        </p:attrNameLst>
                                      </p:cBhvr>
                                      <p:rCtr x="11172" y="6042"/>
                                    </p:animMotion>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771" y="4044463"/>
            <a:ext cx="2121875" cy="281353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44609" b="40417"/>
          <a:stretch/>
        </p:blipFill>
        <p:spPr>
          <a:xfrm>
            <a:off x="-1137138" y="-83724"/>
            <a:ext cx="13476992" cy="7424998"/>
          </a:xfrm>
          <a:prstGeom prst="rect">
            <a:avLst/>
          </a:prstGeom>
        </p:spPr>
      </p:pic>
      <p:sp>
        <p:nvSpPr>
          <p:cNvPr id="7" name="Rounded Rectangle 6"/>
          <p:cNvSpPr/>
          <p:nvPr/>
        </p:nvSpPr>
        <p:spPr>
          <a:xfrm>
            <a:off x="207353" y="5803265"/>
            <a:ext cx="1323440" cy="4667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a:t>Đáp</a:t>
            </a:r>
            <a:r>
              <a:rPr lang="en-US" dirty="0"/>
              <a:t> </a:t>
            </a:r>
            <a:r>
              <a:rPr lang="en-US" dirty="0" err="1"/>
              <a:t>án</a:t>
            </a:r>
            <a:endParaRPr lang="en-US" dirty="0"/>
          </a:p>
        </p:txBody>
      </p:sp>
      <p:sp>
        <p:nvSpPr>
          <p:cNvPr id="8" name="Isosceles Triangle 7"/>
          <p:cNvSpPr/>
          <p:nvPr/>
        </p:nvSpPr>
        <p:spPr>
          <a:xfrm>
            <a:off x="10711961" y="5304647"/>
            <a:ext cx="1171575" cy="1086627"/>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Tieng-ga-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710" y="253755"/>
            <a:ext cx="487363" cy="487363"/>
          </a:xfrm>
          <a:prstGeom prst="rect">
            <a:avLst/>
          </a:prstGeom>
        </p:spPr>
      </p:pic>
    </p:spTree>
    <p:extLst>
      <p:ext uri="{BB962C8B-B14F-4D97-AF65-F5344CB8AC3E}">
        <p14:creationId xmlns:p14="http://schemas.microsoft.com/office/powerpoint/2010/main" val="1264188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6.25E-7 -5.18519E-6 L 6.25E-7 -5.18519E-6 C -0.00299 -0.0007 -0.00586 -0.00186 -0.00872 -0.00186 C -0.01146 -0.00186 -0.0164 0.00022 -0.01927 0.00161 C -0.02031 0.00208 -0.02122 0.00277 -0.02213 0.00323 C -0.02604 0.00509 -0.02981 0.00671 -0.03372 0.00856 C -0.03502 0.00902 -0.03632 0.00902 -0.0375 0.01018 C -0.0388 0.01134 -0.0401 0.01272 -0.0414 0.01365 C -0.04257 0.01434 -0.04401 0.01458 -0.04531 0.01527 C -0.04622 0.01573 -0.04713 0.01643 -0.04817 0.01712 C -0.05521 0.01643 -0.06224 0.01666 -0.06927 0.01527 C -0.07135 0.01481 -0.075 0.0118 -0.075 0.0118 C -0.08346 -0.00302 -0.07278 0.01527 -0.08086 0.00323 C -0.08567 -0.00371 -0.08151 -0.00047 -0.08659 -0.00348 C -0.08854 -0.01413 -0.08646 -0.0051 -0.09336 -0.01876 C -0.09518 -0.02269 -0.09583 -0.0264 -0.09713 -0.03079 C -0.09778 -0.03265 -0.09843 -0.03427 -0.09909 -0.03589 C -0.1 -0.0382 -0.10117 -0.04029 -0.10195 -0.04283 C -0.10286 -0.04538 -0.10325 -0.04839 -0.1039 -0.0514 C -0.10455 -0.05464 -0.10468 -0.05857 -0.10586 -0.06158 C -0.10976 -0.07223 -0.10599 -0.06112 -0.10872 -0.07177 C -0.10963 -0.07524 -0.1108 -0.07848 -0.11159 -0.08195 C -0.11458 -0.09515 -0.11028 -0.08218 -0.11354 -0.09746 C -0.11393 -0.09931 -0.11497 -0.1007 -0.11549 -0.10255 C -0.11588 -0.10417 -0.11601 -0.10603 -0.1164 -0.10765 C -0.11797 -0.10718 -0.11966 -0.10672 -0.12122 -0.10603 C -0.12317 -0.1051 -0.12695 -0.10255 -0.12695 -0.10255 C -0.12786 -0.1014 -0.12877 -0.10001 -0.12981 -0.09908 C -0.13073 -0.09839 -0.1319 -0.09839 -0.13268 -0.09746 C -0.13346 -0.09654 -0.13398 -0.09491 -0.13463 -0.09399 C -0.13554 -0.0926 -0.13672 -0.09191 -0.1375 -0.09052 C -0.14492 -0.07964 -0.13619 -0.09052 -0.14336 -0.08195 C -0.14453 -0.07871 -0.14648 -0.0757 -0.14713 -0.07177 C -0.14752 -0.07015 -0.14765 -0.06829 -0.14817 -0.06667 C -0.14948 -0.06181 -0.15078 -0.06019 -0.15286 -0.05649 C -0.15768 -0.05695 -0.16263 -0.05695 -0.16731 -0.05811 C -0.1694 -0.05857 -0.17109 -0.06066 -0.17317 -0.06158 L -0.17695 -0.0632 C -0.1789 -0.06667 -0.18151 -0.07084 -0.18268 -0.07524 C -0.18359 -0.07848 -0.18463 -0.08542 -0.18463 -0.08542 L -0.18554 -0.11436 " pathEditMode="relative" ptsTypes="AAAAAAAAAAAAAAAAAAAAAAAAAAAAAAAAAAAAAAAAA">
                                      <p:cBhvr>
                                        <p:cTn id="6" dur="2000" fill="hold"/>
                                        <p:tgtEl>
                                          <p:spTgt spid="2"/>
                                        </p:tgtEl>
                                        <p:attrNameLst>
                                          <p:attrName>ppt_x</p:attrName>
                                          <p:attrName>ppt_y</p:attrName>
                                        </p:attrNameLst>
                                      </p:cBhvr>
                                    </p:animMotion>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7910" fill="hold"/>
                                        <p:tgtEl>
                                          <p:spTgt spid="3"/>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53" y="1385112"/>
            <a:ext cx="6122010" cy="45855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817" y="1385112"/>
            <a:ext cx="5242899" cy="5108201"/>
          </a:xfrm>
          <a:prstGeom prst="rect">
            <a:avLst/>
          </a:prstGeom>
        </p:spPr>
      </p:pic>
    </p:spTree>
    <p:extLst>
      <p:ext uri="{BB962C8B-B14F-4D97-AF65-F5344CB8AC3E}">
        <p14:creationId xmlns:p14="http://schemas.microsoft.com/office/powerpoint/2010/main" val="22215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F110E-95E8-46A4-B1F5-6395339ACF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7F9F0DE-B526-4A12-907F-32A41767D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2" y="0"/>
            <a:ext cx="12192000" cy="6858000"/>
          </a:xfrm>
        </p:spPr>
      </p:pic>
      <p:sp>
        <p:nvSpPr>
          <p:cNvPr id="6" name="Rectangle 3">
            <a:extLst>
              <a:ext uri="{FF2B5EF4-FFF2-40B4-BE49-F238E27FC236}">
                <a16:creationId xmlns:a16="http://schemas.microsoft.com/office/drawing/2014/main" xmlns="" id="{54574669-7056-48A9-8D87-43C2CF3D4B0D}"/>
              </a:ext>
            </a:extLst>
          </p:cNvPr>
          <p:cNvSpPr>
            <a:spLocks noChangeArrowheads="1"/>
          </p:cNvSpPr>
          <p:nvPr/>
        </p:nvSpPr>
        <p:spPr bwMode="auto">
          <a:xfrm>
            <a:off x="1077686" y="1334160"/>
            <a:ext cx="9905999" cy="467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buFontTx/>
              <a:buNone/>
            </a:pPr>
            <a:r>
              <a:rPr lang="en-US" altLang="en-US" sz="3200" dirty="0" err="1">
                <a:solidFill>
                  <a:srgbClr val="FFFF00"/>
                </a:solidFill>
                <a:latin typeface="Times New Roman" panose="02020603050405020304" pitchFamily="18" charset="0"/>
                <a:cs typeface="Times New Roman" panose="02020603050405020304" pitchFamily="18" charset="0"/>
              </a:rPr>
              <a:t>Giáo</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viên</a:t>
            </a:r>
            <a:r>
              <a:rPr lang="it-IT" altLang="en-US" sz="3200" dirty="0">
                <a:solidFill>
                  <a:srgbClr val="FFFF00"/>
                </a:solidFill>
                <a:latin typeface="Times New Roman" panose="02020603050405020304" pitchFamily="18" charset="0"/>
                <a:cs typeface="Times New Roman" panose="02020603050405020304" pitchFamily="18" charset="0"/>
              </a:rPr>
              <a:t> trò chuyện cùng trẻ</a:t>
            </a:r>
            <a:r>
              <a:rPr lang="en-US" altLang="en-US" sz="3200" dirty="0">
                <a:solidFill>
                  <a:srgbClr val="FFFF00"/>
                </a:solidFill>
                <a:latin typeface="Times New Roman" panose="02020603050405020304" pitchFamily="18" charset="0"/>
                <a:cs typeface="Times New Roman" panose="02020603050405020304" pitchFamily="18" charset="0"/>
              </a:rPr>
              <a:t>: </a:t>
            </a:r>
            <a:endParaRPr lang="en-US" altLang="en-US" sz="3200" dirty="0">
              <a:solidFill>
                <a:srgbClr val="FFFF00"/>
              </a:solidFill>
              <a:ea typeface="Calibri" panose="020F0502020204030204" pitchFamily="34" charset="0"/>
              <a:cs typeface="Times New Roman" panose="02020603050405020304" pitchFamily="18" charset="0"/>
            </a:endParaRPr>
          </a:p>
          <a:p>
            <a:pPr indent="0">
              <a:buNone/>
            </a:pPr>
            <a:r>
              <a:rPr lang="en-US" sz="3200" dirty="0">
                <a:solidFill>
                  <a:srgbClr val="FFFF00"/>
                </a:solidFill>
                <a:latin typeface="Times New Roman" panose="02020603050405020304" pitchFamily="18" charset="0"/>
                <a:cs typeface="Times New Roman" panose="02020603050405020304" pitchFamily="18" charset="0"/>
              </a:rPr>
              <a: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Các</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đoán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xem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xem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mỗi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gì</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nào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trứng</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gà</a:t>
            </a:r>
            <a:r>
              <a:rPr lang="en-US" sz="3200" dirty="0">
                <a:solidFill>
                  <a:srgbClr val="FFFF00"/>
                </a:solidFill>
                <a:latin typeface="Times New Roman" panose="02020603050405020304" pitchFamily="18" charset="0"/>
                <a:cs typeface="Times New Roman" panose="02020603050405020304" pitchFamily="18" charset="0"/>
              </a:rPr>
              <a:t> con)</a:t>
            </a:r>
          </a:p>
          <a:p>
            <a:pPr>
              <a:buFontTx/>
              <a:buChar char="-"/>
            </a:pPr>
            <a:r>
              <a:rPr lang="it-IT" altLang="en-US" sz="3200" dirty="0" smtClean="0">
                <a:solidFill>
                  <a:srgbClr val="FFFF00"/>
                </a:solidFill>
                <a:latin typeface="Times New Roman" panose="02020603050405020304" pitchFamily="18" charset="0"/>
                <a:cs typeface="Times New Roman" panose="02020603050405020304" pitchFamily="18" charset="0"/>
              </a:rPr>
              <a:t>Giáo </a:t>
            </a:r>
            <a:r>
              <a:rPr lang="it-IT" altLang="en-US" sz="3200" dirty="0">
                <a:solidFill>
                  <a:srgbClr val="FFFF00"/>
                </a:solidFill>
                <a:latin typeface="Times New Roman" panose="02020603050405020304" pitchFamily="18" charset="0"/>
                <a:cs typeface="Times New Roman" panose="02020603050405020304" pitchFamily="18" charset="0"/>
              </a:rPr>
              <a:t>viên giới thiệu bài </a:t>
            </a:r>
            <a:r>
              <a:rPr lang="it-IT" altLang="en-US" sz="3200" dirty="0" smtClean="0">
                <a:solidFill>
                  <a:srgbClr val="FFFF00"/>
                </a:solidFill>
                <a:latin typeface="Times New Roman" panose="02020603050405020304" pitchFamily="18" charset="0"/>
                <a:cs typeface="Times New Roman" panose="02020603050405020304" pitchFamily="18" charset="0"/>
              </a:rPr>
              <a:t>thơ: Có một bài thơ rất hay nói về vẻ đẹp của những chú gà con mà chiều hôm qua cô đã giới thiệu với các con, bạn nào có thể nhắc lại cho cô tên bài thơ? </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Đàn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gà</a:t>
            </a:r>
            <a:r>
              <a:rPr lang="en-US" sz="3200" dirty="0">
                <a:solidFill>
                  <a:srgbClr val="FFFF00"/>
                </a:solidFill>
                <a:latin typeface="Times New Roman" panose="02020603050405020304" pitchFamily="18" charset="0"/>
                <a:cs typeface="Times New Roman" panose="02020603050405020304" pitchFamily="18" charset="0"/>
              </a:rPr>
              <a:t> con</a:t>
            </a:r>
            <a:r>
              <a:rPr lang="en-US" sz="3200" dirty="0" smtClean="0">
                <a:solidFill>
                  <a:srgbClr val="FFFF00"/>
                </a:solidFill>
                <a:latin typeface="Times New Roman" panose="02020603050405020304" pitchFamily="18" charset="0"/>
                <a:cs typeface="Times New Roman" panose="02020603050405020304" pitchFamily="18" charset="0"/>
              </a:rPr>
              <a:t>”</a:t>
            </a:r>
          </a:p>
          <a:p>
            <a:pPr>
              <a:buFontTx/>
              <a:buChar char="-"/>
            </a:pPr>
            <a:r>
              <a:rPr lang="en-US" sz="3200" dirty="0" smtClean="0">
                <a:solidFill>
                  <a:srgbClr val="FFFF00"/>
                </a:solidFill>
                <a:latin typeface="Times New Roman" panose="02020603050405020304" pitchFamily="18" charset="0"/>
                <a:cs typeface="Times New Roman" panose="02020603050405020304" pitchFamily="18" charset="0"/>
              </a:rPr>
              <a:t>Theo </a:t>
            </a:r>
            <a:r>
              <a:rPr lang="en-US" sz="3200" dirty="0" err="1" smtClean="0">
                <a:solidFill>
                  <a:srgbClr val="FFFF00"/>
                </a:solidFill>
                <a:latin typeface="Times New Roman" panose="02020603050405020304" pitchFamily="18" charset="0"/>
                <a:cs typeface="Times New Roman" panose="02020603050405020304" pitchFamily="18" charset="0"/>
              </a:rPr>
              <a:t>các</a:t>
            </a:r>
            <a:r>
              <a:rPr lang="en-US" sz="3200" dirty="0" smtClean="0">
                <a:solidFill>
                  <a:srgbClr val="FFFF00"/>
                </a:solidFill>
                <a:latin typeface="Times New Roman" panose="02020603050405020304" pitchFamily="18" charset="0"/>
                <a:cs typeface="Times New Roman" panose="02020603050405020304" pitchFamily="18" charset="0"/>
              </a:rPr>
              <a:t> con </a:t>
            </a:r>
            <a:r>
              <a:rPr lang="en-US" sz="3200" dirty="0" err="1" smtClean="0">
                <a:solidFill>
                  <a:srgbClr val="FFFF00"/>
                </a:solidFill>
                <a:latin typeface="Times New Roman" panose="02020603050405020304" pitchFamily="18" charset="0"/>
                <a:cs typeface="Times New Roman" panose="02020603050405020304" pitchFamily="18" charset="0"/>
              </a:rPr>
              <a:t>bài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thơ</a:t>
            </a:r>
            <a:r>
              <a:rPr lang="en-US" sz="3200" dirty="0" smtClean="0">
                <a:solidFill>
                  <a:srgbClr val="FFFF00"/>
                </a:solidFill>
                <a:latin typeface="Times New Roman" panose="02020603050405020304" pitchFamily="18" charset="0"/>
                <a:cs typeface="Times New Roman" panose="02020603050405020304" pitchFamily="18" charset="0"/>
              </a:rPr>
              <a:t> “ </a:t>
            </a:r>
            <a:r>
              <a:rPr lang="en-US" sz="3200" dirty="0" err="1" smtClean="0">
                <a:solidFill>
                  <a:srgbClr val="FFFF00"/>
                </a:solidFill>
                <a:latin typeface="Times New Roman" panose="02020603050405020304" pitchFamily="18" charset="0"/>
                <a:cs typeface="Times New Roman" panose="02020603050405020304" pitchFamily="18" charset="0"/>
              </a:rPr>
              <a:t>đàn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gà</a:t>
            </a:r>
            <a:r>
              <a:rPr lang="en-US" sz="3200" dirty="0" smtClean="0">
                <a:solidFill>
                  <a:srgbClr val="FFFF00"/>
                </a:solidFill>
                <a:latin typeface="Times New Roman" panose="02020603050405020304" pitchFamily="18" charset="0"/>
                <a:cs typeface="Times New Roman" panose="02020603050405020304" pitchFamily="18" charset="0"/>
              </a:rPr>
              <a:t> con” do </a:t>
            </a:r>
            <a:r>
              <a:rPr lang="en-US" sz="3200" dirty="0" err="1" smtClean="0">
                <a:solidFill>
                  <a:srgbClr val="FFFF00"/>
                </a:solidFill>
                <a:latin typeface="Times New Roman" panose="02020603050405020304" pitchFamily="18" charset="0"/>
                <a:cs typeface="Times New Roman" panose="02020603050405020304" pitchFamily="18" charset="0"/>
              </a:rPr>
              <a:t>ai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sáng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tác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tác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Phạm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Hổ</a:t>
            </a:r>
            <a:r>
              <a:rPr lang="en-US" sz="3200" dirty="0" smtClean="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0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03F913-3962-4ACF-A72A-8C7FE8AAB71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83DD28BB-B78A-4348-A339-76EB99C05774}"/>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6888E952-E98A-4819-BC11-979170EB5ED4}"/>
              </a:ext>
            </a:extLst>
          </p:cNvPr>
          <p:cNvSpPr/>
          <p:nvPr/>
        </p:nvSpPr>
        <p:spPr>
          <a:xfrm>
            <a:off x="562708" y="1206521"/>
            <a:ext cx="11437033" cy="2923877"/>
          </a:xfrm>
          <a:prstGeom prst="rect">
            <a:avLst/>
          </a:prstGeom>
        </p:spPr>
        <p:txBody>
          <a:bodyPr wrap="square">
            <a:spAutoFit/>
          </a:bodyPr>
          <a:lstStyle/>
          <a:p>
            <a:pPr indent="-1905">
              <a:lnSpc>
                <a:spcPct val="115000"/>
              </a:lnSpc>
              <a:spcAft>
                <a:spcPts val="0"/>
              </a:spcAft>
              <a:tabLst>
                <a:tab pos="1967230" algn="l"/>
              </a:tabLst>
            </a:pPr>
            <a:r>
              <a:rPr lang="en-US" sz="3200" b="1" dirty="0">
                <a:solidFill>
                  <a:srgbClr val="FF0000"/>
                </a:solidFill>
                <a:latin typeface="Times New Roman" panose="02020603050405020304" pitchFamily="18" charset="0"/>
                <a:ea typeface="Times New Roman" panose="02020603050405020304" pitchFamily="18" charset="0"/>
              </a:rPr>
              <a:t>2. </a:t>
            </a: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2: </a:t>
            </a:r>
            <a:r>
              <a:rPr lang="en-US" sz="3200" b="1" dirty="0" err="1">
                <a:solidFill>
                  <a:srgbClr val="FF0000"/>
                </a:solidFill>
                <a:latin typeface="Times New Roman" panose="02020603050405020304" pitchFamily="18" charset="0"/>
                <a:ea typeface="Times New Roman" panose="02020603050405020304" pitchFamily="18" charset="0"/>
              </a:rPr>
              <a:t>Giáo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viên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đọc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thơ</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đàm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thoại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nội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smtClean="0">
                <a:solidFill>
                  <a:srgbClr val="FF0000"/>
                </a:solidFill>
                <a:latin typeface="Times New Roman" panose="02020603050405020304" pitchFamily="18" charset="0"/>
                <a:ea typeface="Times New Roman" panose="02020603050405020304" pitchFamily="18" charset="0"/>
              </a:rPr>
              <a:t>dung.( 12-13 </a:t>
            </a:r>
            <a:r>
              <a:rPr lang="en-US" sz="3200" b="1" dirty="0" err="1" smtClean="0">
                <a:solidFill>
                  <a:srgbClr val="FF0000"/>
                </a:solidFill>
                <a:latin typeface="Times New Roman" panose="02020603050405020304" pitchFamily="18" charset="0"/>
                <a:ea typeface="Times New Roman" panose="02020603050405020304" pitchFamily="18" charset="0"/>
              </a:rPr>
              <a:t>phút</a:t>
            </a:r>
            <a:r>
              <a:rPr lang="en-US" sz="3200" b="1" dirty="0" smtClean="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latin typeface="Times New Roman" panose="02020603050405020304" pitchFamily="18" charset="0"/>
              <a:ea typeface="Times New Roman" panose="02020603050405020304" pitchFamily="18" charset="0"/>
            </a:endParaRPr>
          </a:p>
          <a:p>
            <a:pPr indent="-1905">
              <a:lnSpc>
                <a:spcPct val="115000"/>
              </a:lnSpc>
              <a:spcAft>
                <a:spcPts val="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Đọc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mẫu</a:t>
            </a:r>
            <a:endParaRPr lang="en-US" sz="3200" dirty="0">
              <a:latin typeface="Times New Roman" panose="02020603050405020304" pitchFamily="18" charset="0"/>
              <a:ea typeface="Times New Roman" panose="02020603050405020304" pitchFamily="18" charset="0"/>
            </a:endParaRPr>
          </a:p>
          <a:p>
            <a:pPr indent="-1905">
              <a:lnSpc>
                <a:spcPct val="115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lần</a:t>
            </a:r>
            <a:r>
              <a:rPr lang="en-US" sz="3200" dirty="0">
                <a:latin typeface="Times New Roman" panose="02020603050405020304" pitchFamily="18" charset="0"/>
                <a:ea typeface="Times New Roman" panose="02020603050405020304" pitchFamily="18" charset="0"/>
              </a:rPr>
              <a:t> 1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chậm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xong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cô</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cho</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trẻ</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nhắc</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lại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6834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214</TotalTime>
  <Words>690</Words>
  <Application>Microsoft Office PowerPoint</Application>
  <PresentationFormat>Custom</PresentationFormat>
  <Paragraphs>46</Paragraphs>
  <Slides>24</Slides>
  <Notes>0</Notes>
  <HiddenSlides>0</HiddenSlides>
  <MMClips>6</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1: Từ 10 quả trứng gà mẹ đã ấp được bao nhiêu chú gà con? ( 10 chú gà con)</vt:lpstr>
      <vt:lpstr>      +    Câu hỏi 2:Những chú gà con trong bài thơ được tác giả  tả như thế nào? (lồng vàng mát dịu, mắt đen sáng ngời...) </vt:lpstr>
      <vt:lpstr>Câu hỏi 3:Tình cảm của bạn nhỏ đối với những chú gà con như thế nào?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2023-01-02T07:13:26Z</dcterms:created>
  <dcterms:modified xsi:type="dcterms:W3CDTF">2023-05-03T02:38:50Z</dcterms:modified>
</cp:coreProperties>
</file>