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3" r:id="rId3"/>
    <p:sldId id="269" r:id="rId4"/>
    <p:sldId id="274" r:id="rId5"/>
    <p:sldId id="270" r:id="rId6"/>
    <p:sldId id="264" r:id="rId7"/>
    <p:sldId id="271" r:id="rId8"/>
    <p:sldId id="257" r:id="rId9"/>
    <p:sldId id="258" r:id="rId10"/>
    <p:sldId id="259" r:id="rId11"/>
    <p:sldId id="260" r:id="rId12"/>
    <p:sldId id="261" r:id="rId13"/>
    <p:sldId id="275" r:id="rId14"/>
    <p:sldId id="268" r:id="rId15"/>
    <p:sldId id="276" r:id="rId16"/>
    <p:sldId id="277" r:id="rId17"/>
    <p:sldId id="278" r:id="rId18"/>
    <p:sldId id="279" r:id="rId19"/>
    <p:sldId id="272" r:id="rId20"/>
    <p:sldId id="263" r:id="rId21"/>
  </p:sldIdLst>
  <p:sldSz cx="9144000" cy="6858000" type="screen4x3"/>
  <p:notesSz cx="6858000" cy="9144000"/>
  <p:embeddedFontLst>
    <p:embeddedFont>
      <p:font typeface=".VnAvant"/>
      <p:regular r:id="rId24"/>
      <p:bold r:id="rId25"/>
      <p:italic r:id="rId26"/>
      <p:boldItalic r:id="rId27"/>
    </p:embeddedFont>
    <p:embeddedFont>
      <p:font typeface="VNI-Times"/>
      <p:regular r:id="rId28"/>
      <p:bold r:id="rId29"/>
      <p:italic r:id="rId30"/>
      <p:boldItalic r:id="rId31"/>
    </p:embeddedFont>
  </p:embeddedFontLst>
  <p:photoAlbum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2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C685C6-9E10-49B1-9EFA-411B41C9D5A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7035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4495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308877-18DB-4E24-BE1C-D39DBCD99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767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08877-18DB-4E24-BE1C-D39DBCD9977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66188-5585-4137-B1AD-CD5493DF33E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7EA19B-C73C-46EF-905E-237E4613D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1662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1E06E-3D20-400C-A638-74D6C18E0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4606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5BF9F5-F8E4-4045-841F-BEE8F74AD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812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D99E8-D91E-410D-A0DD-89B6CD906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19172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A4650F-A5E3-4A7E-A1EA-10760F14F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04117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F1390-288C-4123-98D7-77351058F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5422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ED742-59DA-437F-97D0-A6EEB5198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371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A6699-DF69-4211-85DD-663E2D8F6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825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36B6B-6407-4A86-AF50-82FEAAEB5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8107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4566FE-0673-48DE-A515-B77B71346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71797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516B60-8F73-4A0B-AEA8-CC0502F58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948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8318B96-C32C-44C0-8497-E9B9EF6455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688975" y="1500188"/>
            <a:ext cx="7448550" cy="147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Ho¹t ®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éng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LQVH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439436" y="3187118"/>
            <a:ext cx="59436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Lµm</a:t>
            </a:r>
            <a:r>
              <a:rPr lang="en-US" sz="9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9600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anh</a:t>
            </a:r>
            <a:r>
              <a:rPr lang="en-US" sz="9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9600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khã</a:t>
            </a:r>
            <a:r>
              <a:rPr lang="en-US" sz="9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sz="9600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Êy</a:t>
            </a:r>
            <a:endParaRPr lang="en-US" sz="9600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536575" y="3176588"/>
            <a:ext cx="1619250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67339" y="4322375"/>
            <a:ext cx="6455292" cy="940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4"/>
              </a:avLst>
            </a:prstTxWarp>
          </a:bodyPr>
          <a:lstStyle/>
          <a:p>
            <a:pPr algn="ctr"/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: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9600" kern="1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9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96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9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0" grpId="0"/>
      <p:bldP spid="820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M A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0" y="0"/>
            <a:ext cx="3810000" cy="2514600"/>
          </a:xfrm>
          <a:prstGeom prst="cloudCallout">
            <a:avLst>
              <a:gd name="adj1" fmla="val 207500"/>
              <a:gd name="adj2" fmla="val 218495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bÐ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ng·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n©ng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dÞu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dµng</a:t>
            </a:r>
            <a:endParaRPr lang="en-US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AM A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0" y="152400"/>
            <a:ext cx="3810000" cy="2743200"/>
          </a:xfrm>
          <a:prstGeom prst="cloudCallout">
            <a:avLst>
              <a:gd name="adj1" fmla="val 207500"/>
              <a:gd name="adj2" fmla="val 190569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2895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Ñ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qu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µ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b¸nh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Chia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phÇn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h¬n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Cã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®å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ch¬i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Ñp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Còng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nh­</a:t>
            </a:r>
            <a:r>
              <a:rPr lang="en-US" sz="40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ư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êng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lu«n</a:t>
            </a:r>
            <a:endParaRPr lang="en-US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AM A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5130800" y="762000"/>
            <a:ext cx="4013200" cy="2667000"/>
          </a:xfrm>
          <a:prstGeom prst="cloudCallout">
            <a:avLst>
              <a:gd name="adj1" fmla="val 66616"/>
              <a:gd name="adj2" fmla="val 174583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5638800" y="12192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Lµm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thËt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khã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Nh­</a:t>
            </a:r>
            <a:r>
              <a:rPr lang="en-US" sz="40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mµ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thËt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vui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yªu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bÐ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ì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lµm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®­</a:t>
            </a:r>
            <a:r>
              <a:rPr lang="en-US" sz="40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îc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th«i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0110" y="1726363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Đàm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thoại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0338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352800" y="3606800"/>
            <a:ext cx="2400300" cy="248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37893" name="WordArt 5" descr="672837"/>
          <p:cNvSpPr>
            <a:spLocks noChangeArrowheads="1" noChangeShapeType="1" noTextEdit="1"/>
          </p:cNvSpPr>
          <p:nvPr/>
        </p:nvSpPr>
        <p:spPr bwMode="auto">
          <a:xfrm>
            <a:off x="2286000" y="2425700"/>
            <a:ext cx="45339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88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Times" pitchFamily="2" charset="0"/>
              </a:rPr>
              <a:t>Beù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Times" pitchFamily="2" charset="0"/>
              </a:rPr>
              <a:t>coù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Times" pitchFamily="2" charset="0"/>
              </a:rPr>
              <a:t>bieát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NI-Times" pitchFamily="2" charset="0"/>
            </a:endParaRPr>
          </a:p>
        </p:txBody>
      </p:sp>
      <p:sp>
        <p:nvSpPr>
          <p:cNvPr id="37894" name="WordArt 6" descr="672837"/>
          <p:cNvSpPr>
            <a:spLocks noChangeArrowheads="1" noChangeShapeType="1" noTextEdit="1"/>
          </p:cNvSpPr>
          <p:nvPr/>
        </p:nvSpPr>
        <p:spPr bwMode="auto">
          <a:xfrm>
            <a:off x="1282700" y="203200"/>
            <a:ext cx="6400800" cy="1689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88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Trong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baøi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thô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:</a:t>
            </a: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VNI-Times" pitchFamily="2" charset="0"/>
              </a:rPr>
              <a:t>LAØM ANH KHOÙ ÑAÁY</a:t>
            </a: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16294" y="737119"/>
            <a:ext cx="1359159" cy="110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800809" y="447622"/>
            <a:ext cx="734319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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Trong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thơ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khi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bé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khóc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anh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sz="4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vi-VN" altLang="en-US" sz="4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6" name="AutoShape 5" descr="Picture4"/>
          <p:cNvSpPr>
            <a:spLocks noGrp="1" noChangeAspect="1" noChangeArrowheads="1"/>
          </p:cNvSpPr>
          <p:nvPr isPhoto="1"/>
        </p:nvSpPr>
        <p:spPr bwMode="auto">
          <a:xfrm>
            <a:off x="1195872" y="2216995"/>
            <a:ext cx="7005735" cy="441645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5017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2318" y="501133"/>
            <a:ext cx="5992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Anh</a:t>
            </a:r>
            <a:r>
              <a:rPr lang="en-US" sz="40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lµm</a:t>
            </a:r>
            <a:r>
              <a:rPr lang="en-US" sz="40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sz="40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ì</a:t>
            </a:r>
            <a:r>
              <a:rPr lang="en-US" sz="40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bÐ</a:t>
            </a:r>
            <a:r>
              <a:rPr lang="en-US" sz="40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ng·?</a:t>
            </a:r>
            <a:endParaRPr lang="en-US" sz="40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53616" y="426489"/>
            <a:ext cx="1359159" cy="110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" name="AutoShape 6" descr="Picture3"/>
          <p:cNvSpPr>
            <a:spLocks noGrp="1" noChangeAspect="1" noChangeArrowheads="1"/>
          </p:cNvSpPr>
          <p:nvPr isPhoto="1"/>
        </p:nvSpPr>
        <p:spPr bwMode="auto">
          <a:xfrm>
            <a:off x="1048137" y="1425393"/>
            <a:ext cx="7246777" cy="527334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7231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334726" y="833535"/>
            <a:ext cx="5680269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Anh</a:t>
            </a:r>
            <a:r>
              <a:rPr lang="en-US" sz="4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µ</a:t>
            </a:r>
            <a:r>
              <a:rPr lang="en-US" sz="40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m</a:t>
            </a:r>
            <a:r>
              <a:rPr lang="en-US" sz="4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sz="4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khi</a:t>
            </a:r>
            <a:r>
              <a:rPr lang="en-US" sz="4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endParaRPr lang="en-US" sz="4000" b="1" kern="10" dirty="0" smtClean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qu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µ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b¸nh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vµ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quÇn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¸o ®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Ñp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30898" y="575778"/>
            <a:ext cx="1359159" cy="110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" name="AutoShape 7" descr="Picture2"/>
          <p:cNvSpPr>
            <a:spLocks noGrp="1" noChangeAspect="1" noChangeArrowheads="1"/>
          </p:cNvSpPr>
          <p:nvPr isPhoto="1"/>
        </p:nvSpPr>
        <p:spPr bwMode="auto">
          <a:xfrm>
            <a:off x="1196603" y="2253295"/>
            <a:ext cx="6818392" cy="427495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08027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Picture1"/>
          <p:cNvSpPr>
            <a:spLocks noGrp="1" noChangeAspect="1" noChangeArrowheads="1"/>
          </p:cNvSpPr>
          <p:nvPr isPhoto="1"/>
        </p:nvSpPr>
        <p:spPr bwMode="auto">
          <a:xfrm>
            <a:off x="550505" y="1690688"/>
            <a:ext cx="8033657" cy="517463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1346458" y="347306"/>
            <a:ext cx="7116407" cy="1024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5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791611" y="408506"/>
            <a:ext cx="7448550" cy="147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489" y="2340151"/>
            <a:ext cx="83135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Mời lớp đọc thơ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Mời nhiều nhóm đọc thơ (Cho trẻ nhận xét bạn đọc, cô nhận xét và sửa sai kịp thời cho trẻ).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Mời nhiều cá nhân đọc thơ (Chú ý </a:t>
            </a:r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diễn cảm)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Cả lớp đọc thơ kết hợp cử chỉ, điệu bộ. Kết thúc tiết học.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16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42" y="419877"/>
            <a:ext cx="82669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it-IT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tiêu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Kiến thức: Nhớ tên bài thơ, đọc thuộc thơ </a:t>
            </a:r>
            <a:r>
              <a:rPr lang="it-IT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“Làm anh khó đấy”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Kĩ năng: </a:t>
            </a:r>
            <a:r>
              <a:rPr lang="it-IT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</a:t>
            </a:r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 khả năng chú ý, ghi nhớ </a:t>
            </a:r>
            <a:r>
              <a:rPr lang="it-IT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hiểu nội dung bài thơ, đọc thơ rõ lời, diễn cảm.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it-IT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Thái độ: Chăm chú lắng nghe cô và bạn đọc thơ. Thích đọc thơ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98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1855788" y="2316163"/>
            <a:ext cx="5407025" cy="1438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Kết</a:t>
            </a:r>
            <a:r>
              <a:rPr lang="en-US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thúc</a:t>
            </a:r>
            <a:r>
              <a:rPr lang="en-US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tiết</a:t>
            </a:r>
            <a:r>
              <a:rPr lang="en-US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học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549016" y="315199"/>
            <a:ext cx="7448550" cy="147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Ho¹t ®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éng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902" y="1785224"/>
            <a:ext cx="8714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it-IT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</a:t>
            </a:r>
            <a:r>
              <a:rPr lang="it-IT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 cùng trẻ vận động bài hát </a:t>
            </a:r>
            <a:r>
              <a:rPr lang="it-IT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“bốn anh em”.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Mầm Chồi Lá Minishow - Anh Chị Em- Nhạc Thiếu Nhi Tiếng Việt Hot Nhấ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80" end="30257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8609" y="2979252"/>
            <a:ext cx="2619115" cy="26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02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975" y="1004464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spcAft>
                <a:spcPts val="0"/>
              </a:spcAft>
            </a:pPr>
            <a:r>
              <a:rPr lang="it-IT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</a:t>
            </a:r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 hỏi trẻ: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0215"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con vừa </a:t>
            </a:r>
            <a:r>
              <a:rPr lang="it-IT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động</a:t>
            </a:r>
            <a:r>
              <a:rPr lang="it-IT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hát gì? (bốn anh em)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0215"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Trong bài hát, anh em phải như thế nào? (yêu thương, giúp đỡ, nhường nhịn nhau)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0215"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Giáo viên giới thiệu bài thơ: Làm anh khó đấy của tác giả Phan Thị Thanh Nhàn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94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521023" y="389845"/>
            <a:ext cx="7448550" cy="147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023" y="2360646"/>
            <a:ext cx="835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5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7" name="WordArt 19"/>
          <p:cNvSpPr>
            <a:spLocks noChangeArrowheads="1" noChangeShapeType="1" noTextEdit="1"/>
          </p:cNvSpPr>
          <p:nvPr/>
        </p:nvSpPr>
        <p:spPr bwMode="auto">
          <a:xfrm>
            <a:off x="1478902" y="185057"/>
            <a:ext cx="5943600" cy="307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LÀM ANH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ĐẤY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26" name="Picture 2" descr="Làm anh | Bài thơ Làm anh...khó đấy! (SGK Tiếng Việt 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 bwMode="auto">
          <a:xfrm>
            <a:off x="1055914" y="587829"/>
            <a:ext cx="7195458" cy="60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118183" y="2778483"/>
            <a:ext cx="6980789" cy="785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¬: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khã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Êy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13" y="501641"/>
            <a:ext cx="835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58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3075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6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76" name="Picture 4" descr="LAM A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5"/>
          <p:cNvSpPr>
            <a:spLocks noChangeArrowheads="1"/>
          </p:cNvSpPr>
          <p:nvPr/>
        </p:nvSpPr>
        <p:spPr bwMode="auto">
          <a:xfrm>
            <a:off x="5410200" y="685800"/>
            <a:ext cx="3733800" cy="2438400"/>
          </a:xfrm>
          <a:prstGeom prst="cloudCallout">
            <a:avLst>
              <a:gd name="adj1" fmla="val 67856"/>
              <a:gd name="adj2" fmla="val 198764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16392" name="WordArt 6"/>
          <p:cNvSpPr>
            <a:spLocks noChangeArrowheads="1" noChangeShapeType="1" noTextEdit="1"/>
          </p:cNvSpPr>
          <p:nvPr/>
        </p:nvSpPr>
        <p:spPr bwMode="auto">
          <a:xfrm>
            <a:off x="5715000" y="1066800"/>
            <a:ext cx="304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Lµm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khã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Êy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Ph¶i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®©u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chuyÖn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ïa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Víi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bÐ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g¸I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Ph¶i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ng­</a:t>
            </a:r>
            <a:r>
              <a:rPr lang="en-US" sz="40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êi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lín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c¬</a:t>
            </a:r>
            <a:endParaRPr lang="en-US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AM A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6172200" y="0"/>
            <a:ext cx="3200400" cy="1905000"/>
          </a:xfrm>
          <a:prstGeom prst="cloudCallout">
            <a:avLst>
              <a:gd name="adj1" fmla="val 63690"/>
              <a:gd name="adj2" fmla="val 30441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6529388" y="304800"/>
            <a:ext cx="2309812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bÐ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khãc</a:t>
            </a:r>
            <a:endParaRPr lang="en-US" sz="3600" b="1" kern="10" dirty="0" smtClean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ph¶i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dç</a:t>
            </a:r>
            <a:r>
              <a:rPr lang="en-US" sz="3600" b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dµnh</a:t>
            </a:r>
            <a:endParaRPr lang="en-US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2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0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0&quot;&gt;&lt;property id=&quot;20148&quot; value=&quot;5&quot;/&gt;&lt;property id=&quot;20300&quot; value=&quot;Slide 11&quot;/&gt;&lt;property id=&quot;20307&quot; value=&quot;263&quot;/&gt;&lt;/object&gt;&lt;object type=&quot;3&quot; unique_id=&quot;10011&quot;&gt;&lt;property id=&quot;20148&quot; value=&quot;5&quot;/&gt;&lt;property id=&quot;20300&quot; value=&quot;Slide 2&quot;/&gt;&lt;property id=&quot;20307&quot; value=&quot;264&quot;/&gt;&lt;/object&gt;&lt;object type=&quot;3&quot; unique_id=&quot;10012&quot;&gt;&lt;property id=&quot;20148&quot; value=&quot;5&quot;/&gt;&lt;property id=&quot;20300&quot; value=&quot;Slide 3&quot;/&gt;&lt;property id=&quot;20307&quot; value=&quot;265&quot;/&gt;&lt;/object&gt;&lt;object type=&quot;3&quot; unique_id=&quot;10013&quot;&gt;&lt;property id=&quot;20148&quot; value=&quot;5&quot;/&gt;&lt;property id=&quot;20300&quot; value=&quot;Slide 9&quot;/&gt;&lt;property id=&quot;20307&quot; value=&quot;268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437</Words>
  <Application>Microsoft Office PowerPoint</Application>
  <PresentationFormat>On-screen Show (4:3)</PresentationFormat>
  <Paragraphs>57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.VnAvant</vt:lpstr>
      <vt:lpstr>VNI-Times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27</cp:revision>
  <dcterms:created xsi:type="dcterms:W3CDTF">2010-10-31T04:15:37Z</dcterms:created>
  <dcterms:modified xsi:type="dcterms:W3CDTF">2023-10-30T09:36:42Z</dcterms:modified>
</cp:coreProperties>
</file>