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86" r:id="rId3"/>
    <p:sldId id="285" r:id="rId4"/>
    <p:sldId id="288" r:id="rId5"/>
    <p:sldId id="289" r:id="rId6"/>
    <p:sldId id="294" r:id="rId7"/>
    <p:sldId id="258" r:id="rId8"/>
    <p:sldId id="293" r:id="rId9"/>
    <p:sldId id="272" r:id="rId10"/>
    <p:sldId id="274" r:id="rId11"/>
    <p:sldId id="273" r:id="rId12"/>
    <p:sldId id="284" r:id="rId13"/>
  </p:sldIdLst>
  <p:sldSz cx="16778288" cy="9475788"/>
  <p:notesSz cx="6858000" cy="9144000"/>
  <p:custDataLst>
    <p:tags r:id="rId15"/>
  </p:custDataLst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985">
          <p15:clr>
            <a:srgbClr val="A4A3A4"/>
          </p15:clr>
        </p15:guide>
        <p15:guide id="2" pos="528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FFEB71"/>
    <a:srgbClr val="FFEFAB"/>
    <a:srgbClr val="FFD937"/>
    <a:srgbClr val="FFFF00"/>
    <a:srgbClr val="3399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54"/>
    <p:restoredTop sz="95025"/>
  </p:normalViewPr>
  <p:slideViewPr>
    <p:cSldViewPr showGuides="1">
      <p:cViewPr varScale="1">
        <p:scale>
          <a:sx n="49" d="100"/>
          <a:sy n="49" d="100"/>
        </p:scale>
        <p:origin x="-954" y="-114"/>
      </p:cViewPr>
      <p:guideLst>
        <p:guide orient="horz" pos="2985"/>
        <p:guide pos="528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93700" y="685800"/>
            <a:ext cx="60706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  <a:t>‹#›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2262462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1601644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195036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5324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3251" name="文本占位符 5325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087310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12005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362394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280654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92645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150275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063728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03285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幻灯片图像占位符 860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6019" name="文本占位符 860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71305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124013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97326" y="1550835"/>
            <a:ext cx="12583954" cy="3299088"/>
          </a:xfrm>
          <a:prstGeom prst="rect">
            <a:avLst/>
          </a:prstGeom>
        </p:spPr>
        <p:txBody>
          <a:bodyPr anchor="b"/>
          <a:lstStyle>
            <a:lvl1pPr algn="ctr">
              <a:defRPr sz="825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97326" y="4977149"/>
            <a:ext cx="12583954" cy="22878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305"/>
            </a:lvl1pPr>
            <a:lvl2pPr marL="629285" indent="0" algn="ctr">
              <a:buNone/>
              <a:defRPr sz="2750"/>
            </a:lvl2pPr>
            <a:lvl3pPr marL="1258570" indent="0" algn="ctr">
              <a:buNone/>
              <a:defRPr sz="2475"/>
            </a:lvl3pPr>
            <a:lvl4pPr marL="1887855" indent="0" algn="ctr">
              <a:buNone/>
              <a:defRPr sz="2200"/>
            </a:lvl4pPr>
            <a:lvl5pPr marL="2516505" indent="0" algn="ctr">
              <a:buNone/>
              <a:defRPr sz="2200"/>
            </a:lvl5pPr>
            <a:lvl6pPr marL="3145790" indent="0" algn="ctr">
              <a:buNone/>
              <a:defRPr sz="2200"/>
            </a:lvl6pPr>
            <a:lvl7pPr marL="3775075" indent="0" algn="ctr">
              <a:buNone/>
              <a:defRPr sz="2200"/>
            </a:lvl7pPr>
            <a:lvl8pPr marL="4404360" indent="0" algn="ctr">
              <a:buNone/>
              <a:defRPr sz="2200"/>
            </a:lvl8pPr>
            <a:lvl9pPr marL="5033645" indent="0" algn="ctr">
              <a:buNone/>
              <a:defRPr sz="2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007189" y="504515"/>
            <a:ext cx="3617887" cy="803056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53529" y="504515"/>
            <a:ext cx="10643928" cy="803056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494169" y="2522574"/>
            <a:ext cx="7130907" cy="289986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494169" y="5633018"/>
            <a:ext cx="7130907" cy="290205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4790" y="2362446"/>
            <a:ext cx="14471547" cy="3941796"/>
          </a:xfrm>
          <a:prstGeom prst="rect">
            <a:avLst/>
          </a:prstGeom>
        </p:spPr>
        <p:txBody>
          <a:bodyPr anchor="b"/>
          <a:lstStyle>
            <a:lvl1pPr>
              <a:defRPr sz="825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44790" y="6341533"/>
            <a:ext cx="14471547" cy="20728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5">
                <a:solidFill>
                  <a:schemeClr val="tx1">
                    <a:tint val="75000"/>
                  </a:schemeClr>
                </a:solidFill>
              </a:defRPr>
            </a:lvl1pPr>
            <a:lvl2pPr marL="629285" indent="0">
              <a:buNone/>
              <a:defRPr sz="2750">
                <a:solidFill>
                  <a:schemeClr val="tx1">
                    <a:tint val="75000"/>
                  </a:schemeClr>
                </a:solidFill>
              </a:defRPr>
            </a:lvl2pPr>
            <a:lvl3pPr marL="1258570" indent="0">
              <a:buNone/>
              <a:defRPr sz="2475">
                <a:solidFill>
                  <a:schemeClr val="tx1">
                    <a:tint val="75000"/>
                  </a:schemeClr>
                </a:solidFill>
              </a:defRPr>
            </a:lvl3pPr>
            <a:lvl4pPr marL="188785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51650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14579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377507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44043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03364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94169" y="2522574"/>
            <a:ext cx="7130907" cy="60125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504515"/>
            <a:ext cx="14471547" cy="1831609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33236" y="2457373"/>
            <a:ext cx="6707002" cy="113844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855"/>
            </a:lvl1pPr>
            <a:lvl2pPr marL="629285" indent="0">
              <a:buNone/>
              <a:defRPr sz="3305"/>
            </a:lvl2pPr>
            <a:lvl3pPr marL="1258570" indent="0">
              <a:buNone/>
              <a:defRPr sz="2750"/>
            </a:lvl3pPr>
            <a:lvl4pPr marL="1887855" indent="0">
              <a:buNone/>
              <a:defRPr sz="2475"/>
            </a:lvl4pPr>
            <a:lvl5pPr marL="2516505" indent="0">
              <a:buNone/>
              <a:defRPr sz="2475"/>
            </a:lvl5pPr>
            <a:lvl6pPr marL="3145790" indent="0">
              <a:buNone/>
              <a:defRPr sz="2475"/>
            </a:lvl6pPr>
            <a:lvl7pPr marL="3775075" indent="0">
              <a:buNone/>
              <a:defRPr sz="2475"/>
            </a:lvl7pPr>
            <a:lvl8pPr marL="4404360" indent="0">
              <a:buNone/>
              <a:defRPr sz="2475"/>
            </a:lvl8pPr>
            <a:lvl9pPr marL="5033645" indent="0">
              <a:buNone/>
              <a:defRPr sz="24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633236" y="3682912"/>
            <a:ext cx="6707002" cy="4869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610785" y="2457373"/>
            <a:ext cx="6740034" cy="113844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855"/>
            </a:lvl1pPr>
            <a:lvl2pPr marL="629285" indent="0">
              <a:buNone/>
              <a:defRPr sz="3305"/>
            </a:lvl2pPr>
            <a:lvl3pPr marL="1258570" indent="0">
              <a:buNone/>
              <a:defRPr sz="2750"/>
            </a:lvl3pPr>
            <a:lvl4pPr marL="1887855" indent="0">
              <a:buNone/>
              <a:defRPr sz="2475"/>
            </a:lvl4pPr>
            <a:lvl5pPr marL="2516505" indent="0">
              <a:buNone/>
              <a:defRPr sz="2475"/>
            </a:lvl5pPr>
            <a:lvl6pPr marL="3145790" indent="0">
              <a:buNone/>
              <a:defRPr sz="2475"/>
            </a:lvl6pPr>
            <a:lvl7pPr marL="3775075" indent="0">
              <a:buNone/>
              <a:defRPr sz="2475"/>
            </a:lvl7pPr>
            <a:lvl8pPr marL="4404360" indent="0">
              <a:buNone/>
              <a:defRPr sz="2475"/>
            </a:lvl8pPr>
            <a:lvl9pPr marL="5033645" indent="0">
              <a:buNone/>
              <a:defRPr sz="24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610785" y="3682912"/>
            <a:ext cx="6740034" cy="4869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631740"/>
            <a:ext cx="5411536" cy="2211091"/>
          </a:xfrm>
          <a:prstGeom prst="rect">
            <a:avLst/>
          </a:prstGeom>
        </p:spPr>
        <p:txBody>
          <a:bodyPr anchor="b"/>
          <a:lstStyle>
            <a:lvl1pPr>
              <a:defRPr sz="440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33093" y="1364384"/>
            <a:ext cx="8494169" cy="6734176"/>
          </a:xfrm>
          <a:prstGeom prst="rect">
            <a:avLst/>
          </a:prstGeom>
        </p:spPr>
        <p:txBody>
          <a:bodyPr/>
          <a:lstStyle>
            <a:lvl1pPr>
              <a:defRPr sz="4405"/>
            </a:lvl1pPr>
            <a:lvl2pPr>
              <a:defRPr sz="3855"/>
            </a:lvl2pPr>
            <a:lvl3pPr>
              <a:defRPr sz="3305"/>
            </a:lvl3pPr>
            <a:lvl4pPr>
              <a:defRPr sz="2750"/>
            </a:lvl4pPr>
            <a:lvl5pPr>
              <a:defRPr sz="2750"/>
            </a:lvl5pPr>
            <a:lvl6pPr>
              <a:defRPr sz="2750"/>
            </a:lvl6pPr>
            <a:lvl7pPr>
              <a:defRPr sz="2750"/>
            </a:lvl7pPr>
            <a:lvl8pPr>
              <a:defRPr sz="2750"/>
            </a:lvl8pPr>
            <a:lvl9pPr>
              <a:defRPr sz="2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4" y="2842832"/>
            <a:ext cx="5411536" cy="526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/>
            </a:lvl1pPr>
            <a:lvl2pPr marL="629285" indent="0">
              <a:buNone/>
              <a:defRPr sz="1925"/>
            </a:lvl2pPr>
            <a:lvl3pPr marL="1258570" indent="0">
              <a:buNone/>
              <a:defRPr sz="1650"/>
            </a:lvl3pPr>
            <a:lvl4pPr marL="1887855" indent="0">
              <a:buNone/>
              <a:defRPr sz="1375"/>
            </a:lvl4pPr>
            <a:lvl5pPr marL="2516505" indent="0">
              <a:buNone/>
              <a:defRPr sz="1375"/>
            </a:lvl5pPr>
            <a:lvl6pPr marL="3145790" indent="0">
              <a:buNone/>
              <a:defRPr sz="1375"/>
            </a:lvl6pPr>
            <a:lvl7pPr marL="3775075" indent="0">
              <a:buNone/>
              <a:defRPr sz="1375"/>
            </a:lvl7pPr>
            <a:lvl8pPr marL="4404360" indent="0">
              <a:buNone/>
              <a:defRPr sz="1375"/>
            </a:lvl8pPr>
            <a:lvl9pPr marL="5033645" indent="0">
              <a:buNone/>
              <a:defRPr sz="13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631740"/>
            <a:ext cx="5732345" cy="2211091"/>
          </a:xfrm>
          <a:prstGeom prst="rect">
            <a:avLst/>
          </a:prstGeom>
        </p:spPr>
        <p:txBody>
          <a:bodyPr anchor="b"/>
          <a:lstStyle>
            <a:lvl1pPr>
              <a:defRPr sz="440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133093" y="631742"/>
            <a:ext cx="8494169" cy="74668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5"/>
            </a:lvl1pPr>
            <a:lvl2pPr marL="629285" indent="0">
              <a:buNone/>
              <a:defRPr sz="3855"/>
            </a:lvl2pPr>
            <a:lvl3pPr marL="1258570" indent="0">
              <a:buNone/>
              <a:defRPr sz="3305"/>
            </a:lvl3pPr>
            <a:lvl4pPr marL="1887855" indent="0">
              <a:buNone/>
              <a:defRPr sz="2750"/>
            </a:lvl4pPr>
            <a:lvl5pPr marL="2516505" indent="0">
              <a:buNone/>
              <a:defRPr sz="2750"/>
            </a:lvl5pPr>
            <a:lvl6pPr marL="3145790" indent="0">
              <a:buNone/>
              <a:defRPr sz="2750"/>
            </a:lvl6pPr>
            <a:lvl7pPr marL="3775075" indent="0">
              <a:buNone/>
              <a:defRPr sz="2750"/>
            </a:lvl7pPr>
            <a:lvl8pPr marL="4404360" indent="0">
              <a:buNone/>
              <a:defRPr sz="2750"/>
            </a:lvl8pPr>
            <a:lvl9pPr marL="5033645" indent="0">
              <a:buNone/>
              <a:defRPr sz="275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4" y="2842832"/>
            <a:ext cx="5732345" cy="526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50"/>
            </a:lvl1pPr>
            <a:lvl2pPr marL="629285" indent="0">
              <a:buNone/>
              <a:defRPr sz="2475"/>
            </a:lvl2pPr>
            <a:lvl3pPr marL="1258570" indent="0">
              <a:buNone/>
              <a:defRPr sz="2200"/>
            </a:lvl3pPr>
            <a:lvl4pPr marL="1887855" indent="0">
              <a:buNone/>
              <a:defRPr sz="1925"/>
            </a:lvl4pPr>
            <a:lvl5pPr marL="2516505" indent="0">
              <a:buNone/>
              <a:defRPr sz="1925"/>
            </a:lvl5pPr>
            <a:lvl6pPr marL="3145790" indent="0">
              <a:buNone/>
              <a:defRPr sz="1925"/>
            </a:lvl6pPr>
            <a:lvl7pPr marL="3775075" indent="0">
              <a:buNone/>
              <a:defRPr sz="1925"/>
            </a:lvl7pPr>
            <a:lvl8pPr marL="4404360" indent="0">
              <a:buNone/>
              <a:defRPr sz="1925"/>
            </a:lvl8pPr>
            <a:lvl9pPr marL="5033645" indent="0">
              <a:buNone/>
              <a:defRPr sz="192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588" y="1588"/>
            <a:ext cx="16775112" cy="9472612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hf sldNum="0" hdr="0"/>
  <p:txStyles>
    <p:titleStyle>
      <a:lvl1pPr marL="0" lvl="0" indent="0" algn="ctr" defTabSz="150050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72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61975" lvl="0" indent="-561975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5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219200" lvl="1" indent="-4699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875155" lvl="2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625725" lvl="3" indent="-37592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375025" lvl="4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6350"/>
            <a:ext cx="16751300" cy="946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13" y="1125538"/>
            <a:ext cx="15986125" cy="1592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3621674" y="4600624"/>
            <a:ext cx="10543027" cy="36009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nl-NL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CÁI 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MŨI </a:t>
            </a:r>
            <a:r>
              <a:rPr lang="nl-NL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(Nhạc sĩ: Lê 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Đức-Thu Hiền)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nl-NL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* Hoạt động:  - Dạy hát: Cái mũi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nl-NL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   </a:t>
            </a:r>
            <a:r>
              <a:rPr lang="nl-NL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- </a:t>
            </a:r>
            <a:r>
              <a:rPr lang="nl-NL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TCÂN: </a:t>
            </a:r>
            <a:r>
              <a:rPr lang="nl-NL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Giai điệu vui nhộn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nl-NL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   </a:t>
            </a:r>
            <a:r>
              <a:rPr lang="nl-NL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- </a:t>
            </a:r>
            <a:r>
              <a:rPr lang="nl-NL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Nghe hát</a:t>
            </a:r>
            <a:r>
              <a:rPr lang="nl-NL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Bàn tay mẹ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it-IT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</a:t>
            </a:r>
            <a:r>
              <a:rPr lang="it-IT" sz="32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Dự </a:t>
            </a:r>
            <a:r>
              <a:rPr lang="it-IT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kiến thời gian: 20-25 </a:t>
            </a:r>
            <a:r>
              <a:rPr lang="it-IT" sz="32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phút</a:t>
            </a:r>
          </a:p>
          <a:p>
            <a:pPr algn="ctr"/>
            <a:r>
              <a:rPr lang="it-IT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 viên: Nguyễn Thị Thiệu Tiên</a:t>
            </a:r>
          </a:p>
          <a:p>
            <a:pPr algn="ctr"/>
            <a:r>
              <a:rPr lang="it-IT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Lớp: Mầm 5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56" name="文本框 2055"/>
          <p:cNvSpPr txBox="1"/>
          <p:nvPr/>
        </p:nvSpPr>
        <p:spPr>
          <a:xfrm>
            <a:off x="4284688" y="3367792"/>
            <a:ext cx="9217000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vi-VN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âm nhạc</a:t>
            </a:r>
            <a:endParaRPr lang="en-US" altLang="zh-CN" sz="7200" b="1" dirty="0">
              <a:solidFill>
                <a:schemeClr val="tx2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725" y="417830"/>
            <a:ext cx="3086100" cy="1031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5425" y="417513"/>
            <a:ext cx="3457575" cy="16097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298450"/>
            <a:ext cx="16792575" cy="9264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03350" y="5818188"/>
            <a:ext cx="6808788" cy="396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1625" y="273050"/>
            <a:ext cx="7178675" cy="93614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1324713" y="1137494"/>
            <a:ext cx="816144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01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đệm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just" fontAlgn="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tay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mẹ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just" fontAlgn="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 (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</a:t>
            </a:r>
          </a:p>
          <a:p>
            <a:pPr algn="just" fontAlgn="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con.</a:t>
            </a:r>
          </a:p>
          <a:p>
            <a:pPr algn="just" fontAlgn="t"/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=&gt;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thương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ông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bố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mẹ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just" fontAlgn="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02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minh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hưởng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9" name="图片 38918" descr="1-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88913" y="3081338"/>
            <a:ext cx="3889375" cy="579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7" name="图片 38916" descr="1-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2412" y="2095500"/>
            <a:ext cx="4687887" cy="746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508824" y="993478"/>
            <a:ext cx="6768752" cy="5328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Karaoke Bàn tay Mẹ - Nhạc thiếu nhi hay nhất [Beat chuẩn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73091" y="417414"/>
            <a:ext cx="8778206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85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6350"/>
            <a:ext cx="16751300" cy="946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5063" y="2217738"/>
            <a:ext cx="3086100" cy="1031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413" y="1512888"/>
            <a:ext cx="15986125" cy="1592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7" name="图片 64546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5425" y="417513"/>
            <a:ext cx="3457575" cy="160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7513"/>
            <a:ext cx="2339975" cy="1089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6012880" y="5313958"/>
            <a:ext cx="4103688" cy="1189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GB" altLang="zh-CN" sz="7200" b="1" dirty="0" smtClean="0">
                <a:solidFill>
                  <a:srgbClr val="FF0066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The end.</a:t>
            </a:r>
            <a:endParaRPr lang="zh-CN" altLang="en-US" sz="7200" b="1" dirty="0">
              <a:solidFill>
                <a:srgbClr val="FF0066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5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3575"/>
            <a:ext cx="16776700" cy="8826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9750" y="4803775"/>
            <a:ext cx="7123113" cy="533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7" name="图片 71686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6887" y="6818063"/>
            <a:ext cx="9729680" cy="169967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8" name="图片 71687" descr="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5858" y="1433512"/>
            <a:ext cx="3115010" cy="1300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0819" y="2924345"/>
            <a:ext cx="11085748" cy="17668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9433" y="4820820"/>
            <a:ext cx="10866974" cy="1800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5184775" y="1677476"/>
            <a:ext cx="3856037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nl-NL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</a:t>
            </a:r>
            <a:r>
              <a:rPr lang="nl-NL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MỤC</a:t>
            </a:r>
            <a:r>
              <a:rPr lang="nl-NL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TIÊU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692" name="文本框 71691"/>
          <p:cNvSpPr txBox="1"/>
          <p:nvPr/>
        </p:nvSpPr>
        <p:spPr>
          <a:xfrm>
            <a:off x="5681093" y="3346967"/>
            <a:ext cx="10685474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nl-NL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nl-NL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Kiến thức: </a:t>
            </a:r>
            <a:r>
              <a:rPr lang="nl-NL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Biết tên bài hát, thuộc lời bài hát “Cái mũi</a:t>
            </a:r>
            <a:r>
              <a:rPr lang="nl-NL" sz="32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”.</a:t>
            </a:r>
            <a:endParaRPr lang="en-US" sz="3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693" name="文本框 71692"/>
          <p:cNvSpPr txBox="1"/>
          <p:nvPr/>
        </p:nvSpPr>
        <p:spPr>
          <a:xfrm>
            <a:off x="6307936" y="5085407"/>
            <a:ext cx="10387582" cy="181588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500505">
              <a:spcBef>
                <a:spcPct val="50000"/>
              </a:spcBef>
            </a:pPr>
            <a:r>
              <a:rPr lang="nl-NL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Kĩ năng: </a:t>
            </a:r>
            <a:r>
              <a:rPr lang="nl-NL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Hát đúng giai </a:t>
            </a:r>
            <a:r>
              <a:rPr lang="nl-NL" sz="32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điệu, </a:t>
            </a:r>
            <a:r>
              <a:rPr lang="nl-NL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 ca của bài hát. </a:t>
            </a:r>
            <a:r>
              <a:rPr lang="nl-NL" sz="32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 nhận được giai điệu của bài hát.</a:t>
            </a:r>
            <a:endParaRPr lang="en-US" sz="3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 defTabSz="1500505">
              <a:spcBef>
                <a:spcPct val="50000"/>
              </a:spcBef>
            </a:pPr>
            <a:r>
              <a:rPr lang="zh-CN" altLang="en-US" sz="3200" dirty="0" smtClean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字</a:t>
            </a:r>
            <a:endParaRPr lang="zh-CN" altLang="en-US" sz="3200" dirty="0">
              <a:solidFill>
                <a:schemeClr val="bg1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sp>
        <p:nvSpPr>
          <p:cNvPr id="71694" name="文本框 71693"/>
          <p:cNvSpPr txBox="1"/>
          <p:nvPr/>
        </p:nvSpPr>
        <p:spPr>
          <a:xfrm>
            <a:off x="6979012" y="7011769"/>
            <a:ext cx="9716506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nl-NL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 Thái độ: </a:t>
            </a:r>
            <a:r>
              <a:rPr lang="nl-NL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Thích hát cùng cô và bạn. </a:t>
            </a:r>
            <a:r>
              <a:rPr lang="nl-NL" sz="32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 thương, vâng lời ông bà, bố mẹ</a:t>
            </a:r>
            <a:endParaRPr lang="zh-CN" altLang="en-US" sz="3200" dirty="0">
              <a:solidFill>
                <a:schemeClr val="bg1"/>
              </a:solidFill>
              <a:latin typeface="Times New Roman" panose="02020603050405020304" pitchFamily="18" charset="0"/>
              <a:ea typeface="黑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4575" y="993775"/>
            <a:ext cx="3095625" cy="1785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7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7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7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7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1" grpId="0"/>
      <p:bldP spid="71692" grpId="0"/>
      <p:bldP spid="71693" grpId="0"/>
      <p:bldP spid="7169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图片 67591" descr="PPT素材-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5800" y="-1165225"/>
            <a:ext cx="8366125" cy="10641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594" name="图片 67593" descr="PPT素材-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7375" y="-590550"/>
            <a:ext cx="9264650" cy="104409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8623840" y="1586637"/>
            <a:ext cx="6623942" cy="6601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Đồ dùng của giáo viên</a:t>
            </a:r>
            <a:endParaRPr lang="en-US" sz="36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nl-NL" sz="3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G</a:t>
            </a:r>
            <a:r>
              <a:rPr lang="nl-NL" sz="36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iai </a:t>
            </a:r>
            <a:r>
              <a:rPr lang="nl-NL" sz="3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điệu bài hát “Cái mũi</a:t>
            </a:r>
            <a:r>
              <a:rPr lang="nl-NL" sz="36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”.</a:t>
            </a:r>
            <a:endParaRPr lang="en-US" sz="36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nl-NL" sz="3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G</a:t>
            </a:r>
            <a:r>
              <a:rPr lang="nl-NL" sz="36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iai </a:t>
            </a:r>
            <a:r>
              <a:rPr lang="nl-NL" sz="3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điệu bài hát “ </a:t>
            </a:r>
            <a:r>
              <a:rPr lang="nl-NL" sz="36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Bàn tay mẹ”.</a:t>
            </a:r>
            <a:endParaRPr lang="en-US" sz="36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nl-NL" sz="3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- 01 </a:t>
            </a:r>
            <a:r>
              <a:rPr lang="nl-NL" sz="36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lọ nước </a:t>
            </a:r>
            <a:r>
              <a:rPr lang="nl-NL" sz="3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hoa </a:t>
            </a:r>
            <a:endParaRPr lang="en-US" sz="36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nl-NL" sz="3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Giai</a:t>
            </a:r>
            <a:r>
              <a:rPr lang="en-US" sz="3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điệu</a:t>
            </a:r>
            <a:r>
              <a:rPr lang="en-US" sz="3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nl-NL" sz="3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Đồ dùng của trẻ: </a:t>
            </a:r>
            <a:r>
              <a:rPr lang="nl-NL" sz="3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Nhạc cụ âm nhạc ở góc </a:t>
            </a:r>
            <a:r>
              <a:rPr lang="nl-NL" sz="36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chơi: 02 trống lắc, 02 phách tre, 02 đàn, 04 micro.</a:t>
            </a:r>
            <a:endParaRPr lang="en-US" sz="36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 defTabSz="1500505">
              <a:spcBef>
                <a:spcPct val="50000"/>
              </a:spcBef>
            </a:pPr>
            <a:endParaRPr lang="zh-CN" altLang="en-US" dirty="0"/>
          </a:p>
          <a:p>
            <a:pPr defTabSz="1500505">
              <a:spcBef>
                <a:spcPct val="50000"/>
              </a:spcBef>
            </a:pPr>
            <a:endParaRPr lang="zh-CN" altLang="en-US" dirty="0"/>
          </a:p>
          <a:p>
            <a:pPr lvl="0" defTabSz="1500505">
              <a:spcBef>
                <a:spcPct val="50000"/>
              </a:spcBef>
            </a:pPr>
            <a:endParaRPr lang="zh-CN" alt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1332360" y="6178054"/>
            <a:ext cx="4104456" cy="144316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II. </a:t>
            </a:r>
            <a:r>
              <a:rPr lang="en-GB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Chuẩn</a:t>
            </a:r>
            <a:r>
              <a:rPr lang="en-GB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32" y="-87312"/>
            <a:ext cx="15913843" cy="9950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0025" y="5276850"/>
            <a:ext cx="5148263" cy="4429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5245853" y="2649662"/>
            <a:ext cx="831681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fontAlgn="t">
              <a:buAutoNum type="arabicPeriod"/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mũi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 </a:t>
            </a:r>
            <a:endParaRPr lang="en-US" sz="3200" b="1" dirty="0" smtClean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fontAlgn="t"/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Dự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kiến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10-12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phút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fontAlgn="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tối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fontAlgn="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xịt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ngửi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mùi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fontAlgn="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ngửi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mùi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nhờ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 (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mũi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</a:t>
            </a:r>
          </a:p>
          <a:p>
            <a:pPr fontAlgn="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mũi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mũi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Lê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Đức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Thu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Hiền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4408" y="2289622"/>
            <a:ext cx="34563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III. TIẾN TRÌNH HOẠT ĐỘNG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en-US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图片 74755" descr="PPT素材-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49300"/>
            <a:ext cx="16778288" cy="10239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3852640" y="2635424"/>
            <a:ext cx="885698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02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</a:p>
          <a:p>
            <a:pPr fontAlgn="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01: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cử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điệu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fontAlgn="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02: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điệu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fontAlgn="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Dạy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  <a:p>
            <a:pPr fontAlgn="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nhịp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03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sửa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fontAlgn="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01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fontAlgn="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cụ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(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tuyên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dương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图片 74755" descr="PPT素材-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49300"/>
            <a:ext cx="16778288" cy="10239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Cái mũi Beat Nhạc beat bài Cái mũ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16736" y="3369742"/>
            <a:ext cx="6096000" cy="380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81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60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4575" y="5545138"/>
            <a:ext cx="19442113" cy="4017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625" y="-3175"/>
            <a:ext cx="10729913" cy="8826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3" name="文本框 4102"/>
          <p:cNvSpPr txBox="1"/>
          <p:nvPr/>
        </p:nvSpPr>
        <p:spPr>
          <a:xfrm>
            <a:off x="6156896" y="2713107"/>
            <a:ext cx="8208912" cy="507831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giới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thiệu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luật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chơi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tai,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tăng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dần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dần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Luật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giành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chiến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thắng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tổ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chức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02-03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lần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lần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109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575" y="1785938"/>
            <a:ext cx="2722563" cy="1379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113" y="5529263"/>
            <a:ext cx="4895850" cy="33226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108224" y="301749"/>
            <a:ext cx="8928992" cy="144053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en-US" b="1" dirty="0">
                <a:solidFill>
                  <a:srgbClr val="002060"/>
                </a:solidFill>
              </a:rPr>
              <a:t>2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05-06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60"/>
                            </p:stCondLst>
                            <p:childTnLst>
                              <p:par>
                                <p:cTn id="4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4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4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4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40"/>
                            </p:stCondLst>
                            <p:childTnLst>
                              <p:par>
                                <p:cTn id="4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4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4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4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820"/>
                            </p:stCondLst>
                            <p:childTnLst>
                              <p:par>
                                <p:cTn id="5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4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4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4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3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12680" y="3009702"/>
            <a:ext cx="75793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500505">
              <a:spcBef>
                <a:spcPct val="50000"/>
              </a:spcBef>
            </a:pPr>
            <a:endParaRPr lang="zh-CN" altLang="en-US" dirty="0"/>
          </a:p>
        </p:txBody>
      </p:sp>
      <p:pic>
        <p:nvPicPr>
          <p:cNvPr id="3" name="bài hát tai đầu châ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6778288" cy="869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4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1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813" y="3101975"/>
            <a:ext cx="6516687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413" y="5026025"/>
            <a:ext cx="4383087" cy="396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808" y="-50800"/>
            <a:ext cx="11147781" cy="9526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920750"/>
            <a:ext cx="4114800" cy="365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6651906" y="3565313"/>
            <a:ext cx="63837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mời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điệu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</a:p>
          <a:p>
            <a:pPr fontAlgn="t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 Con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điệu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 (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Mời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</a:t>
            </a:r>
          </a:p>
          <a:p>
            <a:pPr fontAlgn="t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gợi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ý,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giới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thiệu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nl-NL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“Bàn tay mẹ” </a:t>
            </a:r>
            <a:r>
              <a:rPr lang="nl-NL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 tác </a:t>
            </a:r>
            <a:r>
              <a:rPr lang="nl-NL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“Bùi Đình Thảo”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4248" y="273398"/>
            <a:ext cx="979308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nl-NL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“Bàn tay mẹ” </a:t>
            </a:r>
            <a:r>
              <a:rPr lang="nl-NL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 tác </a:t>
            </a:r>
            <a:r>
              <a:rPr lang="nl-NL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“Bùi đình thảo” 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Dự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kiến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05-06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phút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童心飞扬儿童教育PPT模板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696</Words>
  <Application>Microsoft Office PowerPoint</Application>
  <PresentationFormat>Custom</PresentationFormat>
  <Paragraphs>63</Paragraphs>
  <Slides>12</Slides>
  <Notes>12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卡通童心飞扬儿童教育PPT模板</dc:title>
  <dc:creator>Http://Dian1.taobao.com</dc:creator>
  <dc:description>Http://Dian1.taobao.com</dc:description>
  <cp:lastModifiedBy>thanh1</cp:lastModifiedBy>
  <cp:revision>19</cp:revision>
  <dcterms:created xsi:type="dcterms:W3CDTF">2015-09-14T06:10:00Z</dcterms:created>
  <dcterms:modified xsi:type="dcterms:W3CDTF">2023-11-07T11:53:48Z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