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5" r:id="rId9"/>
    <p:sldId id="266" r:id="rId10"/>
    <p:sldId id="271" r:id="rId11"/>
    <p:sldId id="270" r:id="rId12"/>
    <p:sldId id="273" r:id="rId13"/>
    <p:sldId id="274" r:id="rId14"/>
    <p:sldId id="279" r:id="rId15"/>
    <p:sldId id="275" r:id="rId16"/>
    <p:sldId id="277" r:id="rId17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.VnAvant"/>
      <p:regular r:id="rId23"/>
      <p:bold r:id="rId24"/>
      <p:italic r:id="rId25"/>
      <p:boldItalic r:id="rId26"/>
    </p:embeddedFont>
    <p:embeddedFont>
      <p:font typeface="Tahoma" pitchFamily="34" charset="0"/>
      <p:regular r:id="rId27"/>
      <p:bold r:id="rId28"/>
    </p:embeddedFont>
    <p:embeddedFont>
      <p:font typeface="Arial Black" pitchFamily="34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>
      <p:cViewPr varScale="1">
        <p:scale>
          <a:sx n="61" d="100"/>
          <a:sy n="61" d="100"/>
        </p:scale>
        <p:origin x="-4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05FAD-1888-455D-A53B-EE0514D62E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565FC3-1390-49D8-8AB6-4323C2DE4611}">
      <dgm:prSet phldrT="[Text]"/>
      <dgm:spPr/>
      <dgm:t>
        <a:bodyPr/>
        <a:lstStyle/>
        <a:p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Nhớ tên bài thơ, đọc thuộc thơ “Ong và bướm”.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EA8656-8256-4202-8933-3144E494F826}" type="parTrans" cxnId="{87FA7176-0E06-4705-A4FC-7592B0E2C19B}">
      <dgm:prSet/>
      <dgm:spPr/>
      <dgm:t>
        <a:bodyPr/>
        <a:lstStyle/>
        <a:p>
          <a:endParaRPr lang="en-US"/>
        </a:p>
      </dgm:t>
    </dgm:pt>
    <dgm:pt modelId="{D68C3C94-324E-4C69-9CDA-DB2CF5096E0F}" type="sibTrans" cxnId="{87FA7176-0E06-4705-A4FC-7592B0E2C19B}">
      <dgm:prSet/>
      <dgm:spPr/>
      <dgm:t>
        <a:bodyPr/>
        <a:lstStyle/>
        <a:p>
          <a:endParaRPr lang="en-US"/>
        </a:p>
      </dgm:t>
    </dgm:pt>
    <dgm:pt modelId="{FA3CCF52-2FD0-4E35-BEFA-4733CD23F5DC}">
      <dgm:prSet phldrT="[Text]"/>
      <dgm:spPr/>
      <dgm:t>
        <a:bodyPr/>
        <a:lstStyle/>
        <a:p>
          <a:r>
            <a: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Kỹ năng: Phát triển khả năng chú ý, ghi nhớ, nghe hiểu nội dung bài thơ và đọc thơ rõ lời, diễn cảm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02743-A4A2-4B20-B7CC-F8BF32502F51}" type="parTrans" cxnId="{565DE8EB-6268-4DC2-A64B-F566BA9FE701}">
      <dgm:prSet/>
      <dgm:spPr/>
      <dgm:t>
        <a:bodyPr/>
        <a:lstStyle/>
        <a:p>
          <a:endParaRPr lang="en-US"/>
        </a:p>
      </dgm:t>
    </dgm:pt>
    <dgm:pt modelId="{CC964F53-4876-4B53-87B0-CEA9861AC1D3}" type="sibTrans" cxnId="{565DE8EB-6268-4DC2-A64B-F566BA9FE701}">
      <dgm:prSet/>
      <dgm:spPr/>
      <dgm:t>
        <a:bodyPr/>
        <a:lstStyle/>
        <a:p>
          <a:endParaRPr lang="en-US"/>
        </a:p>
      </dgm:t>
    </dgm:pt>
    <dgm:pt modelId="{1A86F9EF-EF14-47F8-9015-CDDC44AD9D27}">
      <dgm:prSet phldrT="[Text]"/>
      <dgm:spPr/>
      <dgm:t>
        <a:bodyPr/>
        <a:lstStyle/>
        <a:p>
          <a:r>
            <a: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Thái độ: Chăm chú lắng nghe cô và bạn đọc thơ. Thích đọc thơ.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A5011-A631-4273-A523-DDD5D39D87CF}" type="parTrans" cxnId="{86472044-CA7D-4C2D-909E-94A9F03F160F}">
      <dgm:prSet/>
      <dgm:spPr/>
      <dgm:t>
        <a:bodyPr/>
        <a:lstStyle/>
        <a:p>
          <a:endParaRPr lang="en-US"/>
        </a:p>
      </dgm:t>
    </dgm:pt>
    <dgm:pt modelId="{47034955-2919-4515-B8B7-BB3820676721}" type="sibTrans" cxnId="{86472044-CA7D-4C2D-909E-94A9F03F160F}">
      <dgm:prSet/>
      <dgm:spPr/>
      <dgm:t>
        <a:bodyPr/>
        <a:lstStyle/>
        <a:p>
          <a:endParaRPr lang="en-US"/>
        </a:p>
      </dgm:t>
    </dgm:pt>
    <dgm:pt modelId="{90E0EEFA-6542-4528-86DF-FDFE8856BB77}" type="pres">
      <dgm:prSet presAssocID="{3F505FAD-1888-455D-A53B-EE0514D62E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706297-2F87-4A8D-A667-4D8189AD7268}" type="pres">
      <dgm:prSet presAssocID="{CD565FC3-1390-49D8-8AB6-4323C2DE4611}" presName="composite" presStyleCnt="0"/>
      <dgm:spPr/>
    </dgm:pt>
    <dgm:pt modelId="{2B37485C-DA08-4793-AEFF-B454391173B4}" type="pres">
      <dgm:prSet presAssocID="{CD565FC3-1390-49D8-8AB6-4323C2DE4611}" presName="rect1" presStyleLbl="trAlignAcc1" presStyleIdx="0" presStyleCnt="3" custScaleX="186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356D3-6869-4CEB-97DC-608EBC0201CA}" type="pres">
      <dgm:prSet presAssocID="{CD565FC3-1390-49D8-8AB6-4323C2DE4611}" presName="rect2" presStyleLbl="fgImgPlace1" presStyleIdx="0" presStyleCnt="3" custLinFactX="-100000" custLinFactNeighborX="-123679" custLinFactNeighborY="7346"/>
      <dgm:spPr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C5D2AB0-C752-4876-A8DF-FA0F5BD71980}" type="pres">
      <dgm:prSet presAssocID="{D68C3C94-324E-4C69-9CDA-DB2CF5096E0F}" presName="sibTrans" presStyleCnt="0"/>
      <dgm:spPr/>
    </dgm:pt>
    <dgm:pt modelId="{72961822-9782-425F-97D5-A74FA7446F52}" type="pres">
      <dgm:prSet presAssocID="{FA3CCF52-2FD0-4E35-BEFA-4733CD23F5DC}" presName="composite" presStyleCnt="0"/>
      <dgm:spPr/>
    </dgm:pt>
    <dgm:pt modelId="{0865ABF1-4078-4256-8D68-8D5FB80E53FA}" type="pres">
      <dgm:prSet presAssocID="{FA3CCF52-2FD0-4E35-BEFA-4733CD23F5DC}" presName="rect1" presStyleLbl="trAlignAcc1" presStyleIdx="1" presStyleCnt="3" custScaleX="186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35E10-ABEA-42C4-9536-C4E9321FAF1B}" type="pres">
      <dgm:prSet presAssocID="{FA3CCF52-2FD0-4E35-BEFA-4733CD23F5DC}" presName="rect2" presStyleLbl="fgImgPlace1" presStyleIdx="1" presStyleCnt="3" custLinFactX="-100000" custLinFactNeighborX="-114737" custLinFactNeighborY="12063"/>
      <dgm:spPr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CF5F0B4-708E-4DC8-9629-4FE8E19394BE}" type="pres">
      <dgm:prSet presAssocID="{CC964F53-4876-4B53-87B0-CEA9861AC1D3}" presName="sibTrans" presStyleCnt="0"/>
      <dgm:spPr/>
    </dgm:pt>
    <dgm:pt modelId="{E9F5E922-B484-4D62-A0ED-6DBE092C4530}" type="pres">
      <dgm:prSet presAssocID="{1A86F9EF-EF14-47F8-9015-CDDC44AD9D27}" presName="composite" presStyleCnt="0"/>
      <dgm:spPr/>
    </dgm:pt>
    <dgm:pt modelId="{1CB0EB4D-F0FB-4D8F-87F5-666B0C431617}" type="pres">
      <dgm:prSet presAssocID="{1A86F9EF-EF14-47F8-9015-CDDC44AD9D27}" presName="rect1" presStyleLbl="trAlignAcc1" presStyleIdx="2" presStyleCnt="3" custScaleX="186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CFA1E-64A0-4F2F-BA95-BFB38E091F49}" type="pres">
      <dgm:prSet presAssocID="{1A86F9EF-EF14-47F8-9015-CDDC44AD9D27}" presName="rect2" presStyleLbl="fgImgPlace1" presStyleIdx="2" presStyleCnt="3" custLinFactX="-100000" custLinFactNeighborX="-114737" custLinFactNeighborY="6322"/>
      <dgm:spPr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FB79AA5-7018-43A8-BD4A-E45CF401D9CD}" type="presOf" srcId="{CD565FC3-1390-49D8-8AB6-4323C2DE4611}" destId="{2B37485C-DA08-4793-AEFF-B454391173B4}" srcOrd="0" destOrd="0" presId="urn:microsoft.com/office/officeart/2008/layout/PictureStrips"/>
    <dgm:cxn modelId="{565DE8EB-6268-4DC2-A64B-F566BA9FE701}" srcId="{3F505FAD-1888-455D-A53B-EE0514D62EC1}" destId="{FA3CCF52-2FD0-4E35-BEFA-4733CD23F5DC}" srcOrd="1" destOrd="0" parTransId="{45C02743-A4A2-4B20-B7CC-F8BF32502F51}" sibTransId="{CC964F53-4876-4B53-87B0-CEA9861AC1D3}"/>
    <dgm:cxn modelId="{C2326A7A-59F7-49B1-831C-4B6FEF32309F}" type="presOf" srcId="{1A86F9EF-EF14-47F8-9015-CDDC44AD9D27}" destId="{1CB0EB4D-F0FB-4D8F-87F5-666B0C431617}" srcOrd="0" destOrd="0" presId="urn:microsoft.com/office/officeart/2008/layout/PictureStrips"/>
    <dgm:cxn modelId="{538F0C5E-110A-405E-BBA3-5966E0EF4849}" type="presOf" srcId="{3F505FAD-1888-455D-A53B-EE0514D62EC1}" destId="{90E0EEFA-6542-4528-86DF-FDFE8856BB77}" srcOrd="0" destOrd="0" presId="urn:microsoft.com/office/officeart/2008/layout/PictureStrips"/>
    <dgm:cxn modelId="{87FA7176-0E06-4705-A4FC-7592B0E2C19B}" srcId="{3F505FAD-1888-455D-A53B-EE0514D62EC1}" destId="{CD565FC3-1390-49D8-8AB6-4323C2DE4611}" srcOrd="0" destOrd="0" parTransId="{00EA8656-8256-4202-8933-3144E494F826}" sibTransId="{D68C3C94-324E-4C69-9CDA-DB2CF5096E0F}"/>
    <dgm:cxn modelId="{86472044-CA7D-4C2D-909E-94A9F03F160F}" srcId="{3F505FAD-1888-455D-A53B-EE0514D62EC1}" destId="{1A86F9EF-EF14-47F8-9015-CDDC44AD9D27}" srcOrd="2" destOrd="0" parTransId="{D24A5011-A631-4273-A523-DDD5D39D87CF}" sibTransId="{47034955-2919-4515-B8B7-BB3820676721}"/>
    <dgm:cxn modelId="{6490CBEF-876B-4F36-841B-E34FD058413C}" type="presOf" srcId="{FA3CCF52-2FD0-4E35-BEFA-4733CD23F5DC}" destId="{0865ABF1-4078-4256-8D68-8D5FB80E53FA}" srcOrd="0" destOrd="0" presId="urn:microsoft.com/office/officeart/2008/layout/PictureStrips"/>
    <dgm:cxn modelId="{9FAF7C39-F061-4914-AAB2-3C46DCD4E594}" type="presParOf" srcId="{90E0EEFA-6542-4528-86DF-FDFE8856BB77}" destId="{D2706297-2F87-4A8D-A667-4D8189AD7268}" srcOrd="0" destOrd="0" presId="urn:microsoft.com/office/officeart/2008/layout/PictureStrips"/>
    <dgm:cxn modelId="{4109161E-DB97-4EA3-9929-159890430065}" type="presParOf" srcId="{D2706297-2F87-4A8D-A667-4D8189AD7268}" destId="{2B37485C-DA08-4793-AEFF-B454391173B4}" srcOrd="0" destOrd="0" presId="urn:microsoft.com/office/officeart/2008/layout/PictureStrips"/>
    <dgm:cxn modelId="{D8273FD4-61E8-481E-BD25-5208243B7EDC}" type="presParOf" srcId="{D2706297-2F87-4A8D-A667-4D8189AD7268}" destId="{220356D3-6869-4CEB-97DC-608EBC0201CA}" srcOrd="1" destOrd="0" presId="urn:microsoft.com/office/officeart/2008/layout/PictureStrips"/>
    <dgm:cxn modelId="{B5A66B24-5C11-4AD7-B2F9-B800E7BF1A48}" type="presParOf" srcId="{90E0EEFA-6542-4528-86DF-FDFE8856BB77}" destId="{0C5D2AB0-C752-4876-A8DF-FA0F5BD71980}" srcOrd="1" destOrd="0" presId="urn:microsoft.com/office/officeart/2008/layout/PictureStrips"/>
    <dgm:cxn modelId="{F60E9A81-8F1C-4531-95BE-5330360A1A70}" type="presParOf" srcId="{90E0EEFA-6542-4528-86DF-FDFE8856BB77}" destId="{72961822-9782-425F-97D5-A74FA7446F52}" srcOrd="2" destOrd="0" presId="urn:microsoft.com/office/officeart/2008/layout/PictureStrips"/>
    <dgm:cxn modelId="{ED2E974F-BF51-4E23-9B7D-96E6F3CC92B5}" type="presParOf" srcId="{72961822-9782-425F-97D5-A74FA7446F52}" destId="{0865ABF1-4078-4256-8D68-8D5FB80E53FA}" srcOrd="0" destOrd="0" presId="urn:microsoft.com/office/officeart/2008/layout/PictureStrips"/>
    <dgm:cxn modelId="{ABD4E953-E7A2-4ACD-83CB-B66336F40D3F}" type="presParOf" srcId="{72961822-9782-425F-97D5-A74FA7446F52}" destId="{DBE35E10-ABEA-42C4-9536-C4E9321FAF1B}" srcOrd="1" destOrd="0" presId="urn:microsoft.com/office/officeart/2008/layout/PictureStrips"/>
    <dgm:cxn modelId="{30150997-4F17-428C-B8F0-CAC337903833}" type="presParOf" srcId="{90E0EEFA-6542-4528-86DF-FDFE8856BB77}" destId="{ECF5F0B4-708E-4DC8-9629-4FE8E19394BE}" srcOrd="3" destOrd="0" presId="urn:microsoft.com/office/officeart/2008/layout/PictureStrips"/>
    <dgm:cxn modelId="{4F61A10B-6D4C-422D-961A-AB5DFEC9BD36}" type="presParOf" srcId="{90E0EEFA-6542-4528-86DF-FDFE8856BB77}" destId="{E9F5E922-B484-4D62-A0ED-6DBE092C4530}" srcOrd="4" destOrd="0" presId="urn:microsoft.com/office/officeart/2008/layout/PictureStrips"/>
    <dgm:cxn modelId="{EF992962-1C5C-4C17-B971-0C2A936581FE}" type="presParOf" srcId="{E9F5E922-B484-4D62-A0ED-6DBE092C4530}" destId="{1CB0EB4D-F0FB-4D8F-87F5-666B0C431617}" srcOrd="0" destOrd="0" presId="urn:microsoft.com/office/officeart/2008/layout/PictureStrips"/>
    <dgm:cxn modelId="{4A85DEF0-874A-4546-AC48-AD51009580A6}" type="presParOf" srcId="{E9F5E922-B484-4D62-A0ED-6DBE092C4530}" destId="{9B0CFA1E-64A0-4F2F-BA95-BFB38E091F4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7485C-DA08-4793-AEFF-B454391173B4}">
      <dsp:nvSpPr>
        <dsp:cNvPr id="0" name=""/>
        <dsp:cNvSpPr/>
      </dsp:nvSpPr>
      <dsp:spPr>
        <a:xfrm>
          <a:off x="607585" y="479912"/>
          <a:ext cx="12653228" cy="21249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9302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5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pt-BR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Nhớ tên bài thơ, đọc thuộc thơ “Ong và bướm”.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585" y="479912"/>
        <a:ext cx="12653228" cy="2124953"/>
      </dsp:txXfrm>
    </dsp:sp>
    <dsp:sp modelId="{220356D3-6869-4CEB-97DC-608EBC0201CA}">
      <dsp:nvSpPr>
        <dsp:cNvPr id="0" name=""/>
        <dsp:cNvSpPr/>
      </dsp:nvSpPr>
      <dsp:spPr>
        <a:xfrm>
          <a:off x="0" y="336878"/>
          <a:ext cx="1487467" cy="2231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5ABF1-4078-4256-8D68-8D5FB80E53FA}">
      <dsp:nvSpPr>
        <dsp:cNvPr id="0" name=""/>
        <dsp:cNvSpPr/>
      </dsp:nvSpPr>
      <dsp:spPr>
        <a:xfrm>
          <a:off x="607585" y="3154992"/>
          <a:ext cx="12653228" cy="21249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9302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Kỹ năng: Phát triển khả năng chú ý, ghi nhớ, nghe hiểu nội dung bài thơ và đọc thơ rõ lời, diễn cảm</a:t>
          </a:r>
          <a:r>
            <a:rPr lang="en-US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585" y="3154992"/>
        <a:ext cx="12653228" cy="2124953"/>
      </dsp:txXfrm>
    </dsp:sp>
    <dsp:sp modelId="{DBE35E10-ABEA-42C4-9536-C4E9321FAF1B}">
      <dsp:nvSpPr>
        <dsp:cNvPr id="0" name=""/>
        <dsp:cNvSpPr/>
      </dsp:nvSpPr>
      <dsp:spPr>
        <a:xfrm>
          <a:off x="56805" y="3117204"/>
          <a:ext cx="1487467" cy="2231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0EB4D-F0FB-4D8F-87F5-666B0C431617}">
      <dsp:nvSpPr>
        <dsp:cNvPr id="0" name=""/>
        <dsp:cNvSpPr/>
      </dsp:nvSpPr>
      <dsp:spPr>
        <a:xfrm>
          <a:off x="607585" y="5830072"/>
          <a:ext cx="12653228" cy="21249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9302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Thái độ: Chăm chú lắng nghe cô và bạn đọc thơ. Thích đọc thơ.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585" y="5830072"/>
        <a:ext cx="12653228" cy="2124953"/>
      </dsp:txXfrm>
    </dsp:sp>
    <dsp:sp modelId="{9B0CFA1E-64A0-4F2F-BA95-BFB38E091F49}">
      <dsp:nvSpPr>
        <dsp:cNvPr id="0" name=""/>
        <dsp:cNvSpPr/>
      </dsp:nvSpPr>
      <dsp:spPr>
        <a:xfrm>
          <a:off x="56805" y="5664190"/>
          <a:ext cx="1487467" cy="2231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F20D6-AC4F-4802-9AD1-5DFE49638D31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EFBFE-B6D0-4493-914D-7BFB1F74B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5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4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1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8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1.svg"/><Relationship Id="rId4" Type="http://schemas.openxmlformats.org/officeDocument/2006/relationships/image" Target="../media/image51.sv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1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20.png"/><Relationship Id="rId10" Type="http://schemas.openxmlformats.org/officeDocument/2006/relationships/image" Target="../media/image91.svg"/><Relationship Id="rId4" Type="http://schemas.openxmlformats.org/officeDocument/2006/relationships/image" Target="../media/image1.jpeg"/><Relationship Id="rId9" Type="http://schemas.openxmlformats.org/officeDocument/2006/relationships/image" Target="../media/image5.png"/><Relationship Id="rId14" Type="http://schemas.openxmlformats.org/officeDocument/2006/relationships/image" Target="../media/image1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1.svg"/><Relationship Id="rId4" Type="http://schemas.openxmlformats.org/officeDocument/2006/relationships/image" Target="../media/image51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diagramData" Target="../diagrams/data1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.svg"/><Relationship Id="rId17" Type="http://schemas.microsoft.com/office/2007/relationships/diagramDrawing" Target="../diagrams/drawing1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0.svg"/><Relationship Id="rId4" Type="http://schemas.openxmlformats.org/officeDocument/2006/relationships/image" Target="../media/image50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5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1.svg"/><Relationship Id="rId4" Type="http://schemas.openxmlformats.org/officeDocument/2006/relationships/image" Target="../media/image51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3589" y="719897"/>
            <a:ext cx="11536160" cy="11420798"/>
          </a:xfrm>
          <a:custGeom>
            <a:avLst/>
            <a:gdLst/>
            <a:ahLst/>
            <a:cxnLst/>
            <a:rect l="l" t="t" r="r" b="b"/>
            <a:pathLst>
              <a:path w="11536160" h="11420798">
                <a:moveTo>
                  <a:pt x="0" y="0"/>
                </a:moveTo>
                <a:lnTo>
                  <a:pt x="11536160" y="0"/>
                </a:lnTo>
                <a:lnTo>
                  <a:pt x="11536160" y="11420798"/>
                </a:lnTo>
                <a:lnTo>
                  <a:pt x="0" y="1142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61755" y="5307424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405505" y="549272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895609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816677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925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7172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17016" y="10287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62118" y="2720825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40434" y="927833"/>
            <a:ext cx="12742470" cy="724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</a:pPr>
            <a:r>
              <a:rPr lang="en-US" sz="5600" b="1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LQVH</a:t>
            </a:r>
          </a:p>
          <a:p>
            <a:pPr algn="ctr">
              <a:lnSpc>
                <a:spcPts val="11321"/>
              </a:lnSpc>
            </a:pPr>
            <a:r>
              <a:rPr lang="en-US" sz="5600" b="1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ONG VÀ BƯỚM</a:t>
            </a:r>
          </a:p>
          <a:p>
            <a:pPr algn="ctr">
              <a:lnSpc>
                <a:spcPts val="11321"/>
              </a:lnSpc>
            </a:pPr>
            <a:r>
              <a:rPr lang="en-US" sz="5600" b="1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600" b="1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600" b="1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5600" b="1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5600" b="1" dirty="0" smtClean="0">
              <a:solidFill>
                <a:srgbClr val="1026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321"/>
              </a:lnSpc>
            </a:pP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800" dirty="0" smtClean="0">
              <a:solidFill>
                <a:srgbClr val="1026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321"/>
              </a:lnSpc>
            </a:pP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dirty="0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 smtClean="0">
                <a:solidFill>
                  <a:srgbClr val="102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4800" dirty="0">
              <a:solidFill>
                <a:srgbClr val="1026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44397" y="1618253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84351" y="5190489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34918" y="829102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12937677" y="1441308"/>
            <a:ext cx="2589141" cy="871572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12937678" y="3434873"/>
            <a:ext cx="3156323" cy="38879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817" y="3992764"/>
            <a:ext cx="1847703" cy="188471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967464" y="3290983"/>
            <a:ext cx="9702771" cy="573964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B¹n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b­uím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ang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g×?</a:t>
            </a:r>
            <a:endParaRPr lang="en-US" sz="8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657600" y="2579797"/>
            <a:ext cx="4085292" cy="791604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411481" y="329109"/>
            <a:ext cx="5004272" cy="1112199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Ai </a:t>
            </a:r>
            <a:r>
              <a:rPr lang="en-US" altLang="zh-CN" sz="9000" b="1" kern="100" dirty="0" err="1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thông</a:t>
            </a:r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minh</a:t>
            </a:r>
            <a:endParaRPr lang="zh-CN" altLang="en-US" sz="9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411481" y="6011782"/>
            <a:ext cx="2798921" cy="41553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6071464" y="379404"/>
            <a:ext cx="1695329" cy="2971944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4202362" y="8694734"/>
            <a:ext cx="1772529" cy="1148979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6" y="1414094"/>
            <a:ext cx="1583706" cy="1363338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10726559" y="2515400"/>
            <a:ext cx="6795958" cy="5865125"/>
          </a:xfrm>
          <a:prstGeom prst="verticalScroll">
            <a:avLst>
              <a:gd name="adj" fmla="val 8871"/>
            </a:avLst>
          </a:prstGeom>
          <a:blipFill dpi="0" rotWithShape="1">
            <a:blip r:embed="rId11"/>
            <a:srcRect/>
            <a:stretch>
              <a:fillRect l="-17000" t="-5000" r="-45000" b="-20000"/>
            </a:stretch>
          </a:blip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u="sng" dirty="0">
              <a:solidFill>
                <a:srgbClr val="FF0000"/>
              </a:solidFill>
              <a:latin typeface="Corbel (Body)"/>
            </a:endParaRPr>
          </a:p>
        </p:txBody>
      </p:sp>
      <p:pic>
        <p:nvPicPr>
          <p:cNvPr id="3" name="bướm lượn vườn h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4938" y="5656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12937677" y="1441308"/>
            <a:ext cx="2589141" cy="871572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12937678" y="3434873"/>
            <a:ext cx="3156323" cy="38879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817" y="3992764"/>
            <a:ext cx="1847703" cy="188471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967464" y="3290983"/>
            <a:ext cx="9702771" cy="573964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B¹n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b­uím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rñ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Ong ®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®©u?</a:t>
            </a:r>
            <a:endParaRPr lang="en-US" sz="8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657600" y="2579797"/>
            <a:ext cx="4085292" cy="791604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411481" y="329109"/>
            <a:ext cx="5004272" cy="1112199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Ai </a:t>
            </a:r>
            <a:r>
              <a:rPr lang="en-US" altLang="zh-CN" sz="9000" b="1" kern="100" dirty="0" err="1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thông</a:t>
            </a:r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minh</a:t>
            </a:r>
            <a:endParaRPr lang="zh-CN" altLang="en-US" sz="9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411481" y="6011782"/>
            <a:ext cx="2798921" cy="41553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6071464" y="379404"/>
            <a:ext cx="1695329" cy="2971944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4202362" y="8694734"/>
            <a:ext cx="1772529" cy="1148979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6" y="1414094"/>
            <a:ext cx="1583706" cy="1363338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10726559" y="2515400"/>
            <a:ext cx="6795958" cy="5865125"/>
          </a:xfrm>
          <a:prstGeom prst="verticalScroll">
            <a:avLst>
              <a:gd name="adj" fmla="val 8871"/>
            </a:avLst>
          </a:prstGeom>
          <a:blipFill dpi="0" rotWithShape="1">
            <a:blip r:embed="rId11"/>
            <a:srcRect/>
            <a:stretch>
              <a:fillRect l="-17000" t="-5000" r="-6000" b="-20000"/>
            </a:stretch>
          </a:blip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u="sng" dirty="0">
              <a:solidFill>
                <a:srgbClr val="FF0000"/>
              </a:solidFill>
              <a:latin typeface="Corbel (Body)"/>
            </a:endParaRPr>
          </a:p>
        </p:txBody>
      </p:sp>
      <p:pic>
        <p:nvPicPr>
          <p:cNvPr id="3" name="bướm rủ ông  đi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70235" y="69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12937677" y="1441308"/>
            <a:ext cx="2589141" cy="871572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12937678" y="3434873"/>
            <a:ext cx="3156323" cy="38879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817" y="3992764"/>
            <a:ext cx="1847703" cy="188471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967464" y="3290983"/>
            <a:ext cx="9702771" cy="573964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B¹n Ong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tr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lêi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nh­</a:t>
            </a:r>
            <a:r>
              <a:rPr lang="en-US" sz="8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  <a:endParaRPr lang="en-US" sz="8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657600" y="2579797"/>
            <a:ext cx="4085292" cy="791604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411481" y="329109"/>
            <a:ext cx="5004272" cy="1112199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Ai </a:t>
            </a:r>
            <a:r>
              <a:rPr lang="en-US" altLang="zh-CN" sz="9000" b="1" kern="100" dirty="0" err="1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thông</a:t>
            </a:r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minh</a:t>
            </a:r>
            <a:endParaRPr lang="zh-CN" altLang="en-US" sz="9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411481" y="6011782"/>
            <a:ext cx="2798921" cy="41553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6071464" y="379404"/>
            <a:ext cx="1695329" cy="2971944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4202362" y="8694734"/>
            <a:ext cx="1772529" cy="1148979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6" y="1414094"/>
            <a:ext cx="1583706" cy="1363338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10726559" y="2515400"/>
            <a:ext cx="6795958" cy="5865125"/>
          </a:xfrm>
          <a:prstGeom prst="verticalScroll">
            <a:avLst>
              <a:gd name="adj" fmla="val 8871"/>
            </a:avLst>
          </a:prstGeom>
          <a:blipFill dpi="0" rotWithShape="1">
            <a:blip r:embed="rId11"/>
            <a:srcRect/>
            <a:stretch>
              <a:fillRect l="-17000" t="-5000" r="-6000" b="-20000"/>
            </a:stretch>
          </a:blip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u="sng" dirty="0">
              <a:solidFill>
                <a:srgbClr val="FF0000"/>
              </a:solidFill>
              <a:latin typeface="Corbel (Body)"/>
            </a:endParaRPr>
          </a:p>
        </p:txBody>
      </p:sp>
      <p:pic>
        <p:nvPicPr>
          <p:cNvPr id="3" name="trả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4163"/>
            <a:ext cx="18289586" cy="10315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10" y="2597575"/>
            <a:ext cx="5424054" cy="4669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5028" y="5046510"/>
            <a:ext cx="3607863" cy="472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2182090" y="5109552"/>
            <a:ext cx="2621957" cy="45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16200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028700" y="1341624"/>
            <a:ext cx="16230600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này các con học tập được điều gì ở bạn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Giáo dục trẻ : Không được ham chơi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biếng như bạn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ướm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 siêng năng,chăm chỉ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gì phải làm cho xong giống như bạn ong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vâng lời ông bà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 mẹ,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sau này trở thành người có ích cho xã hội. 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en-US" sz="4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4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16200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028700" y="1341624"/>
            <a:ext cx="162306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Hoạt động 3: Trẻ đọc thơ (dự kiến 12-13 phút)</a:t>
            </a: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Mời nhiều cá nhân đọc thơ (Chú ý thể hiện diễn cảm)</a:t>
            </a: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Vận động theo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“Ong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ng và Bướm  Bé Quý Dương - Sáng tác Bùi Anh Tôn - Nhạc Thiếu Nh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33014" y="51435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2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933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16200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3848537" y="1638300"/>
            <a:ext cx="101722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thúc tiết học.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75287" y="479483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891708407"/>
              </p:ext>
            </p:extLst>
          </p:nvPr>
        </p:nvGraphicFramePr>
        <p:xfrm>
          <a:off x="2237509" y="1416367"/>
          <a:ext cx="138684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Down Arrow Callout 13"/>
          <p:cNvSpPr/>
          <p:nvPr/>
        </p:nvSpPr>
        <p:spPr>
          <a:xfrm>
            <a:off x="4267200" y="114300"/>
            <a:ext cx="9067800" cy="1524000"/>
          </a:xfrm>
          <a:prstGeom prst="down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TIÊU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034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75287" y="479483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ight Arrow Callout 12"/>
          <p:cNvSpPr/>
          <p:nvPr/>
        </p:nvSpPr>
        <p:spPr>
          <a:xfrm>
            <a:off x="152400" y="1916454"/>
            <a:ext cx="4297651" cy="3970461"/>
          </a:xfrm>
          <a:prstGeom prst="right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9200" y="867042"/>
            <a:ext cx="12115800" cy="27524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01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01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nỉ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hình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minh”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”; “Ong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54758" y="4203300"/>
            <a:ext cx="12115800" cy="23714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14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75287" y="479483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Down Arrow Callout 11"/>
          <p:cNvSpPr/>
          <p:nvPr/>
        </p:nvSpPr>
        <p:spPr>
          <a:xfrm>
            <a:off x="4648200" y="342900"/>
            <a:ext cx="9372600" cy="1219200"/>
          </a:xfrm>
          <a:prstGeom prst="down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TIẾN TRÌNH HOẠT ĐỘNG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8136" y="1644530"/>
            <a:ext cx="1623060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pt-BR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Hoạt động 1: Ổn </a:t>
            </a:r>
            <a:r>
              <a:rPr lang="pt-BR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định, </a:t>
            </a:r>
            <a:r>
              <a:rPr lang="pt-BR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bài </a:t>
            </a:r>
            <a:r>
              <a:rPr lang="pt-BR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(dự kiến 3- </a:t>
            </a:r>
            <a:r>
              <a:rPr lang="pt-BR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phút)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t-BR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 và trẻ cùng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pt-BR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Trong vườn hoa có những con vật nào? (con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và con Bướm)</a:t>
            </a:r>
          </a:p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pt-BR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Bài thơ nào có nhắc tới con Ong và Bướm? (trẻ trả lời theo hiểu biết)</a:t>
            </a:r>
          </a:p>
          <a:p>
            <a:pPr marL="285750" indent="-285750" fontAlgn="base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t-BR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viên giới thiệu bài thơ: Ong và bướm của tác giả Nhược Thủy.</a:t>
            </a:r>
          </a:p>
        </p:txBody>
      </p:sp>
    </p:spTree>
    <p:extLst>
      <p:ext uri="{BB962C8B-B14F-4D97-AF65-F5344CB8AC3E}">
        <p14:creationId xmlns:p14="http://schemas.microsoft.com/office/powerpoint/2010/main" val="19705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75287" y="479483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368136" y="1644530"/>
            <a:ext cx="16230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Hoạt động 2: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phút) </a:t>
            </a:r>
          </a:p>
          <a:p>
            <a:pPr marL="571500" indent="-571500" fontAlgn="base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Giáo viên đọc bài thơ diễn cảm trên mô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fontAlgn="base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bay” về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6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-thơ-Ong-và-Bướm-Thơ-cho-bé-Thơ-mầm-non-Thơ-thiếu-nhi-Giáo-dục-trẻ-em-Booki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64.3392" end="11582.47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95550" y="595685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71709" y="614216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61814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0473" y="689896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26327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83436" y="773370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0034" y="-601284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16200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028700" y="1341624"/>
            <a:ext cx="162306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base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slide.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4163"/>
            <a:ext cx="18289586" cy="103153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6880490" y="2460141"/>
            <a:ext cx="9769077" cy="2501385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12000" b="1" kern="100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Ai </a:t>
            </a:r>
            <a:r>
              <a:rPr lang="en-US" altLang="zh-CN" sz="12000" b="1" kern="100" dirty="0" err="1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12000" b="1" kern="100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minh</a:t>
            </a:r>
            <a:endParaRPr lang="zh-CN" altLang="en-US" sz="12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6" y="515781"/>
            <a:ext cx="6951720" cy="5984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366665" y="5246800"/>
            <a:ext cx="2933126" cy="4715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74900" y="4834539"/>
            <a:ext cx="3721643" cy="48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12937677" y="1441308"/>
            <a:ext cx="2589141" cy="871572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12937678" y="3434873"/>
            <a:ext cx="3156323" cy="38879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817" y="3992764"/>
            <a:ext cx="1847703" cy="188471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967464" y="3290983"/>
            <a:ext cx="9702771" cy="573964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Trong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bµi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¬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nh÷ng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vËt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8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  <a:endParaRPr lang="en-US" sz="8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657600" y="2579797"/>
            <a:ext cx="4085292" cy="791604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411481" y="329109"/>
            <a:ext cx="5004272" cy="1112199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Ai </a:t>
            </a:r>
            <a:r>
              <a:rPr lang="en-US" altLang="zh-CN" sz="9000" b="1" kern="100" dirty="0" err="1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thông</a:t>
            </a:r>
            <a:r>
              <a:rPr lang="en-US" altLang="zh-CN" sz="9000" b="1" kern="100" dirty="0" smtClean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minh</a:t>
            </a:r>
            <a:endParaRPr lang="zh-CN" altLang="en-US" sz="9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411481" y="6011782"/>
            <a:ext cx="2798921" cy="41553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6071464" y="379404"/>
            <a:ext cx="1695329" cy="2971944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4202362" y="8694734"/>
            <a:ext cx="1772529" cy="1148979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6" y="1414094"/>
            <a:ext cx="1583706" cy="1363338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13638419" y="4077867"/>
            <a:ext cx="1714500" cy="1714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10726559" y="2515400"/>
            <a:ext cx="6795958" cy="5865125"/>
          </a:xfrm>
          <a:prstGeom prst="verticalScroll">
            <a:avLst>
              <a:gd name="adj" fmla="val 8871"/>
            </a:avLst>
          </a:prstGeom>
          <a:blipFill dpi="0" rotWithShape="1">
            <a:blip r:embed="rId11"/>
            <a:srcRect/>
            <a:stretch>
              <a:fillRect l="-17000" t="-5000" r="-6000" b="-20000"/>
            </a:stretch>
          </a:blip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u="sng" dirty="0">
              <a:solidFill>
                <a:srgbClr val="FF0000"/>
              </a:solidFill>
              <a:latin typeface="Corbel (Body)"/>
            </a:endParaRPr>
          </a:p>
        </p:txBody>
      </p:sp>
      <p:pic>
        <p:nvPicPr>
          <p:cNvPr id="3" name="bài thơ có con ong và bướ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38419" y="4448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748</Words>
  <Application>Microsoft Office PowerPoint</Application>
  <PresentationFormat>Custom</PresentationFormat>
  <Paragraphs>110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华文琥珀</vt:lpstr>
      <vt:lpstr>Times New Roman</vt:lpstr>
      <vt:lpstr>Corbel (Body)</vt:lpstr>
      <vt:lpstr>.VnAvant</vt:lpstr>
      <vt:lpstr>Tahoma</vt:lpstr>
      <vt:lpstr>Arial Black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Không chơi những nơi nguy hiểm</dc:title>
  <dc:creator>ADMIN</dc:creator>
  <cp:lastModifiedBy>Admin</cp:lastModifiedBy>
  <cp:revision>20</cp:revision>
  <dcterms:created xsi:type="dcterms:W3CDTF">2006-08-16T00:00:00Z</dcterms:created>
  <dcterms:modified xsi:type="dcterms:W3CDTF">2023-12-19T07:03:58Z</dcterms:modified>
  <dc:identifier>DAF3ZeNhOZ8</dc:identifier>
</cp:coreProperties>
</file>